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398" r:id="rId5"/>
    <p:sldId id="399" r:id="rId6"/>
    <p:sldId id="400" r:id="rId7"/>
  </p:sldIdLst>
  <p:sldSz cx="9144000" cy="6858000" type="screen4x3"/>
  <p:notesSz cx="6797675" cy="9926638"/>
  <p:custDataLst>
    <p:tags r:id="rId10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94" d="100"/>
          <a:sy n="94" d="100"/>
        </p:scale>
        <p:origin x="6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Relationship Id="rId56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22.06.2021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22.06.2021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22.06.2021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Šance &amp; Riziká</a:t>
            </a:r>
          </a:p>
        </p:txBody>
      </p:sp>
      <p:sp>
        <p:nvSpPr>
          <p:cNvPr id="4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sk-SK" b="1" dirty="0">
                <a:latin typeface="Montserrat Light" panose="00000400000000000000" pitchFamily="2" charset="0"/>
              </a:rPr>
              <a:t>Hlavné usmerňujúce otázky</a:t>
            </a: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2" charset="0"/>
              </a:rPr>
              <a:t>Akým šanciam a rizikám čelíte pri realizácii vášho projektu? Ako môžu limitovať úspech vášho projektu?  </a:t>
            </a: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2" charset="0"/>
              </a:rPr>
              <a:t>Aké sú vaše krátkodobé a dlhodobé stratégie, ako využiť šance a minimalizovať riziká?</a:t>
            </a: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2" charset="0"/>
              </a:rPr>
              <a:t>Ako môžete zvýšiť vaše silné stránky, aby bolo možné využiť príležitosti?  Ako môžete minimalizovať slabé stránky, ktoré by mohli byť zneužité externými hrozbami? </a:t>
            </a: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noProof="0" dirty="0">
              <a:latin typeface="Montserrat 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40796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Šance &amp; Riziká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982377" y="2034121"/>
            <a:ext cx="7374038" cy="1889060"/>
            <a:chOff x="-998315" y="-937803"/>
            <a:chExt cx="8703517" cy="2929162"/>
          </a:xfrm>
        </p:grpSpPr>
        <p:sp>
          <p:nvSpPr>
            <p:cNvPr id="4" name="Freihandform 3"/>
            <p:cNvSpPr/>
            <p:nvPr/>
          </p:nvSpPr>
          <p:spPr>
            <a:xfrm>
              <a:off x="4169860" y="-937803"/>
              <a:ext cx="3535342" cy="2908325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558863" tIns="107150" rIns="107151" bIns="35099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-998315" y="-937803"/>
              <a:ext cx="2982608" cy="2908325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107150" tIns="107150" rIns="558864" bIns="35099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1269515" y="231647"/>
              <a:ext cx="1815253" cy="1759712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0" y="1759712"/>
                  </a:moveTo>
                  <a:cubicBezTo>
                    <a:pt x="0" y="787850"/>
                    <a:pt x="787850" y="0"/>
                    <a:pt x="1759712" y="0"/>
                  </a:cubicBezTo>
                  <a:lnTo>
                    <a:pt x="1759712" y="1759712"/>
                  </a:lnTo>
                  <a:lnTo>
                    <a:pt x="0" y="1759712"/>
                  </a:lnTo>
                  <a:close/>
                </a:path>
              </a:pathLst>
            </a:custGeom>
            <a:solidFill>
              <a:srgbClr val="003399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509238" tIns="509238" rIns="122682" bIns="122682" numCol="1" spcCol="1270" anchor="b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3153277" y="231647"/>
              <a:ext cx="1815253" cy="1759712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0" y="0"/>
                  </a:moveTo>
                  <a:cubicBezTo>
                    <a:pt x="971862" y="0"/>
                    <a:pt x="1759712" y="787850"/>
                    <a:pt x="1759712" y="1759712"/>
                  </a:cubicBezTo>
                  <a:lnTo>
                    <a:pt x="0" y="1759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122682" tIns="509238" rIns="509238" bIns="122682" numCol="1" spcCol="1270" anchor="b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942859" y="4005067"/>
            <a:ext cx="7473524" cy="1636688"/>
            <a:chOff x="-1021231" y="1799885"/>
            <a:chExt cx="8620665" cy="2537836"/>
          </a:xfrm>
        </p:grpSpPr>
        <p:sp>
          <p:nvSpPr>
            <p:cNvPr id="10" name="Freihandform 9"/>
            <p:cNvSpPr/>
            <p:nvPr/>
          </p:nvSpPr>
          <p:spPr>
            <a:xfrm>
              <a:off x="4098779" y="1832611"/>
              <a:ext cx="3500655" cy="2505108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558863" tIns="350991" rIns="107151" bIns="10715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-1021231" y="1813955"/>
              <a:ext cx="2960474" cy="2523766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107150" tIns="350991" rIns="558864" bIns="10715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3081684" y="1799885"/>
              <a:ext cx="1774039" cy="1759713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1759712" y="0"/>
                  </a:moveTo>
                  <a:cubicBezTo>
                    <a:pt x="1759712" y="971862"/>
                    <a:pt x="971862" y="1759712"/>
                    <a:pt x="0" y="1759712"/>
                  </a:cubicBezTo>
                  <a:lnTo>
                    <a:pt x="0" y="0"/>
                  </a:lnTo>
                  <a:lnTo>
                    <a:pt x="1759712" y="0"/>
                  </a:lnTo>
                  <a:close/>
                </a:path>
              </a:pathLst>
            </a:custGeom>
            <a:solidFill>
              <a:srgbClr val="FDC608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122682" tIns="122683" rIns="509238" bIns="509238" numCol="1" spcCol="127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1240692" y="1799886"/>
              <a:ext cx="1774039" cy="1759713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1759712" y="1759712"/>
                  </a:moveTo>
                  <a:cubicBezTo>
                    <a:pt x="787850" y="1759712"/>
                    <a:pt x="0" y="971862"/>
                    <a:pt x="0" y="0"/>
                  </a:cubicBezTo>
                  <a:lnTo>
                    <a:pt x="1759712" y="0"/>
                  </a:lnTo>
                  <a:lnTo>
                    <a:pt x="1759712" y="1759712"/>
                  </a:lnTo>
                  <a:close/>
                </a:path>
              </a:pathLst>
            </a:custGeom>
            <a:solidFill>
              <a:srgbClr val="FDC608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509238" tIns="122682" rIns="122681" bIns="509238" numCol="1" spcCol="127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</p:grpSp>
      <p:sp>
        <p:nvSpPr>
          <p:cNvPr id="14" name="Rechteck 13"/>
          <p:cNvSpPr/>
          <p:nvPr/>
        </p:nvSpPr>
        <p:spPr>
          <a:xfrm>
            <a:off x="1097038" y="2112090"/>
            <a:ext cx="2208964" cy="173709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sk-SK" sz="1500" b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Silné stránky</a:t>
            </a:r>
          </a:p>
          <a:p>
            <a:r>
              <a:rPr lang="en-GB" sz="1500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500" b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500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trengths)</a:t>
            </a:r>
            <a:endParaRPr lang="en-GB" sz="162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>
              <a:spcAft>
                <a:spcPts val="500"/>
              </a:spcAft>
              <a:buClr>
                <a:srgbClr val="3C7486"/>
              </a:buClr>
            </a:pPr>
            <a:endParaRPr lang="en-GB" sz="788" dirty="0">
              <a:solidFill>
                <a:srgbClr val="000000"/>
              </a:solidFill>
              <a:latin typeface="Montserrat"/>
              <a:cs typeface="Times New Roman" panose="02020603050405020304" pitchFamily="18" charset="0"/>
            </a:endParaRPr>
          </a:p>
          <a:p>
            <a:pPr indent="-91440">
              <a:spcAft>
                <a:spcPts val="500"/>
              </a:spcAft>
              <a:buClr>
                <a:srgbClr val="3C7486"/>
              </a:buClr>
            </a:pPr>
            <a:r>
              <a:rPr lang="sk-SK" sz="1000" i="1" dirty="0">
                <a:latin typeface="Montserrat" pitchFamily="50" charset="0"/>
              </a:rPr>
              <a:t>Čo robíte dobre? Aké interné zdroje máte? Aké výhody máte v porovnaní </a:t>
            </a:r>
            <a:r>
              <a:rPr lang="en-GB" sz="1000" i="1" dirty="0">
                <a:latin typeface="Montserrat" pitchFamily="50" charset="0"/>
              </a:rPr>
              <a:t/>
            </a:r>
            <a:br>
              <a:rPr lang="en-GB" sz="1000" i="1" dirty="0">
                <a:latin typeface="Montserrat" pitchFamily="50" charset="0"/>
              </a:rPr>
            </a:br>
            <a:r>
              <a:rPr lang="sk-SK" sz="1000" i="1" dirty="0">
                <a:latin typeface="Montserrat" pitchFamily="50" charset="0"/>
              </a:rPr>
              <a:t>s konkurenciou? </a:t>
            </a:r>
          </a:p>
          <a:p>
            <a:r>
              <a:rPr lang="en-GB" sz="825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825" i="1" dirty="0">
              <a:ea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5931278" y="1898266"/>
            <a:ext cx="2425137" cy="18568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sz="1500" dirty="0">
              <a:latin typeface="Montserrat"/>
              <a:ea typeface="Times New Roman" panose="02020603050405020304" pitchFamily="18" charset="0"/>
            </a:endParaRPr>
          </a:p>
          <a:p>
            <a:r>
              <a:rPr lang="sk-SK" sz="1500" b="1" dirty="0">
                <a:latin typeface="Montserrat"/>
                <a:ea typeface="Times New Roman" panose="02020603050405020304" pitchFamily="18" charset="0"/>
              </a:rPr>
              <a:t>Slabé stránky</a:t>
            </a:r>
          </a:p>
          <a:p>
            <a:r>
              <a:rPr lang="en-US" sz="1500" dirty="0">
                <a:latin typeface="Montserrat"/>
                <a:ea typeface="Times New Roman" panose="02020603050405020304" pitchFamily="18" charset="0"/>
              </a:rPr>
              <a:t>(</a:t>
            </a:r>
            <a:r>
              <a:rPr lang="en-US" sz="1500" b="1" dirty="0">
                <a:latin typeface="Montserrat"/>
                <a:ea typeface="Times New Roman" panose="02020603050405020304" pitchFamily="18" charset="0"/>
              </a:rPr>
              <a:t>W</a:t>
            </a:r>
            <a:r>
              <a:rPr lang="en-US" sz="1500" dirty="0">
                <a:latin typeface="Montserrat"/>
                <a:ea typeface="Times New Roman" panose="02020603050405020304" pitchFamily="18" charset="0"/>
              </a:rPr>
              <a:t>eaknesses)</a:t>
            </a:r>
            <a:r>
              <a:rPr lang="en-US" sz="1620" dirty="0">
                <a:latin typeface="Montserrat"/>
                <a:ea typeface="Times New Roman" panose="02020603050405020304" pitchFamily="18" charset="0"/>
              </a:rPr>
              <a:t> </a:t>
            </a:r>
          </a:p>
          <a:p>
            <a:endParaRPr lang="en-US" sz="1620" dirty="0">
              <a:solidFill>
                <a:srgbClr val="3C7486"/>
              </a:solidFill>
              <a:latin typeface="Montserrat"/>
            </a:endParaRPr>
          </a:p>
          <a:p>
            <a:r>
              <a:rPr lang="sk-SK" sz="1000" i="1" dirty="0">
                <a:latin typeface="Montserrat" pitchFamily="50" charset="0"/>
              </a:rPr>
              <a:t>Čo chýba vášmu projektu? V čom má váš projekt obmedzené zdroje? Ktoré oblasti je potrebné vylepšiť, aby ste dosiahli svoje ciele? </a:t>
            </a:r>
          </a:p>
        </p:txBody>
      </p:sp>
      <p:sp>
        <p:nvSpPr>
          <p:cNvPr id="16" name="Rechteck 15"/>
          <p:cNvSpPr/>
          <p:nvPr/>
        </p:nvSpPr>
        <p:spPr>
          <a:xfrm>
            <a:off x="5979543" y="4150270"/>
            <a:ext cx="2473906" cy="145784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sk-SK" sz="1500" b="1" dirty="0">
                <a:latin typeface="Montserrat"/>
                <a:ea typeface="Times New Roman" panose="02020603050405020304" pitchFamily="18" charset="0"/>
              </a:rPr>
              <a:t>Hrozby</a:t>
            </a:r>
          </a:p>
          <a:p>
            <a:r>
              <a:rPr lang="en-US" sz="1500" dirty="0">
                <a:latin typeface="Montserrat"/>
                <a:ea typeface="Times New Roman" panose="02020603050405020304" pitchFamily="18" charset="0"/>
              </a:rPr>
              <a:t>(</a:t>
            </a:r>
            <a:r>
              <a:rPr lang="en-US" sz="1500" b="1" dirty="0">
                <a:latin typeface="Montserrat"/>
                <a:ea typeface="Times New Roman" panose="02020603050405020304" pitchFamily="18" charset="0"/>
              </a:rPr>
              <a:t>T</a:t>
            </a:r>
            <a:r>
              <a:rPr lang="en-US" sz="1500" dirty="0">
                <a:latin typeface="Montserrat"/>
                <a:ea typeface="Times New Roman" panose="02020603050405020304" pitchFamily="18" charset="0"/>
              </a:rPr>
              <a:t>hreats)</a:t>
            </a:r>
          </a:p>
          <a:p>
            <a:endParaRPr lang="en-US" sz="1500" dirty="0">
              <a:latin typeface="Montserrat"/>
              <a:ea typeface="Times New Roman" panose="02020603050405020304" pitchFamily="18" charset="0"/>
            </a:endParaRPr>
          </a:p>
          <a:p>
            <a:r>
              <a:rPr lang="sk-SK" sz="1000" i="1" dirty="0">
                <a:latin typeface="Montserrat" pitchFamily="50" charset="0"/>
              </a:rPr>
              <a:t>Akým</a:t>
            </a:r>
            <a:r>
              <a:rPr lang="en-GB" sz="1000" i="1" dirty="0">
                <a:latin typeface="Montserrat" pitchFamily="50" charset="0"/>
              </a:rPr>
              <a:t> </a:t>
            </a:r>
            <a:r>
              <a:rPr lang="sk-SK" sz="1000" i="1" dirty="0">
                <a:latin typeface="Montserrat" pitchFamily="50" charset="0"/>
              </a:rPr>
              <a:t>rizikám</a:t>
            </a:r>
            <a:r>
              <a:rPr lang="en-GB" sz="1000" i="1" dirty="0">
                <a:latin typeface="Montserrat" pitchFamily="50" charset="0"/>
              </a:rPr>
              <a:t> </a:t>
            </a:r>
            <a:r>
              <a:rPr lang="sk-SK" sz="1000" i="1" dirty="0">
                <a:latin typeface="Montserrat" pitchFamily="50" charset="0"/>
              </a:rPr>
              <a:t>čelíte</a:t>
            </a:r>
            <a:r>
              <a:rPr lang="en-GB" sz="1000" i="1" dirty="0">
                <a:latin typeface="Montserrat" pitchFamily="50" charset="0"/>
              </a:rPr>
              <a:t> </a:t>
            </a:r>
            <a:r>
              <a:rPr lang="sk-SK" sz="1000" i="1" dirty="0">
                <a:latin typeface="Montserrat" pitchFamily="50" charset="0"/>
              </a:rPr>
              <a:t>v súvislosti so súčasnou a budúcou politickou, ekonomickou, sociálnou, technologickou, právnou </a:t>
            </a:r>
            <a:r>
              <a:rPr lang="en-GB" sz="1000" i="1" dirty="0">
                <a:latin typeface="Montserrat" pitchFamily="50" charset="0"/>
              </a:rPr>
              <a:t/>
            </a:r>
            <a:br>
              <a:rPr lang="en-GB" sz="1000" i="1" dirty="0">
                <a:latin typeface="Montserrat" pitchFamily="50" charset="0"/>
              </a:rPr>
            </a:br>
            <a:r>
              <a:rPr lang="sk-SK" sz="1000" i="1" dirty="0">
                <a:latin typeface="Montserrat" pitchFamily="50" charset="0"/>
              </a:rPr>
              <a:t>a environmentálnou situáciu? </a:t>
            </a:r>
          </a:p>
          <a:p>
            <a:endParaRPr lang="en-US" sz="1620" dirty="0">
              <a:latin typeface="Montserrat"/>
              <a:ea typeface="Times New Roman" panose="02020603050405020304" pitchFamily="18" charset="0"/>
            </a:endParaRPr>
          </a:p>
          <a:p>
            <a:pPr marL="128588" indent="-128588">
              <a:buFontTx/>
              <a:buChar char="-"/>
            </a:pPr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pPr marL="128588" indent="-128588">
              <a:buFontTx/>
              <a:buChar char="-"/>
            </a:pPr>
            <a:endParaRPr lang="en-US" sz="975" dirty="0">
              <a:latin typeface="Montserrat"/>
              <a:ea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100216" y="4150270"/>
            <a:ext cx="2251811" cy="1355355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r>
              <a:rPr lang="sk-SK" sz="1500" b="1" dirty="0">
                <a:latin typeface="Montserrat"/>
                <a:ea typeface="Times New Roman" panose="02020603050405020304" pitchFamily="18" charset="0"/>
              </a:rPr>
              <a:t>Príležitosti</a:t>
            </a:r>
            <a:r>
              <a:rPr lang="en-US" sz="1500" b="1" dirty="0">
                <a:latin typeface="Montserrat"/>
                <a:ea typeface="Times New Roman" panose="02020603050405020304" pitchFamily="18" charset="0"/>
              </a:rPr>
              <a:t> </a:t>
            </a:r>
            <a:r>
              <a:rPr lang="en-US" sz="1500" dirty="0">
                <a:latin typeface="Montserrat"/>
                <a:ea typeface="Times New Roman" panose="02020603050405020304" pitchFamily="18" charset="0"/>
              </a:rPr>
              <a:t>(</a:t>
            </a:r>
            <a:r>
              <a:rPr lang="en-US" sz="1500" b="1" dirty="0">
                <a:latin typeface="Montserrat"/>
                <a:ea typeface="Times New Roman" panose="02020603050405020304" pitchFamily="18" charset="0"/>
              </a:rPr>
              <a:t>O</a:t>
            </a:r>
            <a:r>
              <a:rPr lang="en-US" sz="1500" dirty="0">
                <a:latin typeface="Montserrat"/>
                <a:ea typeface="Times New Roman" panose="02020603050405020304" pitchFamily="18" charset="0"/>
              </a:rPr>
              <a:t>pportunities)</a:t>
            </a:r>
            <a:endParaRPr lang="en-US" sz="1620" dirty="0">
              <a:latin typeface="Montserrat"/>
              <a:ea typeface="Times New Roman" panose="02020603050405020304" pitchFamily="18" charset="0"/>
            </a:endParaRPr>
          </a:p>
          <a:p>
            <a:pPr marL="128588" indent="-128588">
              <a:buFontTx/>
              <a:buChar char="-"/>
            </a:pPr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r>
              <a:rPr lang="sk-SK" sz="1000" i="1" dirty="0">
                <a:latin typeface="Montserrat" pitchFamily="50" charset="0"/>
              </a:rPr>
              <a:t>Aké šance máte v súvislosti so súčasnou a budúcou politickou, ekonomickou, sociálnou, technologickou, právnou </a:t>
            </a:r>
            <a:r>
              <a:rPr lang="en-GB" sz="1000" i="1" dirty="0">
                <a:latin typeface="Montserrat" pitchFamily="50" charset="0"/>
              </a:rPr>
              <a:t/>
            </a:r>
            <a:br>
              <a:rPr lang="en-GB" sz="1000" i="1" dirty="0">
                <a:latin typeface="Montserrat" pitchFamily="50" charset="0"/>
              </a:rPr>
            </a:br>
            <a:r>
              <a:rPr lang="sk-SK" sz="1000" i="1" dirty="0">
                <a:latin typeface="Montserrat" pitchFamily="50" charset="0"/>
              </a:rPr>
              <a:t>a environmentálnou situáciu? </a:t>
            </a:r>
          </a:p>
          <a:p>
            <a:endParaRPr lang="en-US" sz="975" dirty="0">
              <a:latin typeface="Montserra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55270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982377" y="2034121"/>
            <a:ext cx="7374038" cy="1889060"/>
            <a:chOff x="-998315" y="-937803"/>
            <a:chExt cx="8703517" cy="2929162"/>
          </a:xfrm>
        </p:grpSpPr>
        <p:sp>
          <p:nvSpPr>
            <p:cNvPr id="4" name="Freihandform 3"/>
            <p:cNvSpPr/>
            <p:nvPr/>
          </p:nvSpPr>
          <p:spPr>
            <a:xfrm>
              <a:off x="4169860" y="-937803"/>
              <a:ext cx="3535342" cy="2908325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558863" tIns="107150" rIns="107151" bIns="35099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-998315" y="-937803"/>
              <a:ext cx="2982608" cy="2908325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107150" tIns="107150" rIns="558864" bIns="35099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1269515" y="231647"/>
              <a:ext cx="1815253" cy="1759712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0" y="1759712"/>
                  </a:moveTo>
                  <a:cubicBezTo>
                    <a:pt x="0" y="787850"/>
                    <a:pt x="787850" y="0"/>
                    <a:pt x="1759712" y="0"/>
                  </a:cubicBezTo>
                  <a:lnTo>
                    <a:pt x="1759712" y="1759712"/>
                  </a:lnTo>
                  <a:lnTo>
                    <a:pt x="0" y="1759712"/>
                  </a:lnTo>
                  <a:close/>
                </a:path>
              </a:pathLst>
            </a:custGeom>
            <a:solidFill>
              <a:srgbClr val="003399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509238" tIns="509238" rIns="122682" bIns="122682" numCol="1" spcCol="1270" anchor="b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3153277" y="231647"/>
              <a:ext cx="1815253" cy="1759712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0" y="0"/>
                  </a:moveTo>
                  <a:cubicBezTo>
                    <a:pt x="971862" y="0"/>
                    <a:pt x="1759712" y="787850"/>
                    <a:pt x="1759712" y="1759712"/>
                  </a:cubicBezTo>
                  <a:lnTo>
                    <a:pt x="0" y="1759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122682" tIns="509238" rIns="509238" bIns="122682" numCol="1" spcCol="1270" anchor="b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942859" y="4005067"/>
            <a:ext cx="7473524" cy="1636688"/>
            <a:chOff x="-1021231" y="1799885"/>
            <a:chExt cx="8620665" cy="2537836"/>
          </a:xfrm>
        </p:grpSpPr>
        <p:sp>
          <p:nvSpPr>
            <p:cNvPr id="10" name="Freihandform 9"/>
            <p:cNvSpPr/>
            <p:nvPr/>
          </p:nvSpPr>
          <p:spPr>
            <a:xfrm>
              <a:off x="4098779" y="1832611"/>
              <a:ext cx="3500655" cy="2505108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558863" tIns="350991" rIns="107151" bIns="10715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-1021231" y="1813955"/>
              <a:ext cx="2960474" cy="2523766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107150" tIns="350991" rIns="558864" bIns="10715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3081684" y="1799885"/>
              <a:ext cx="1774039" cy="1759713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1759712" y="0"/>
                  </a:moveTo>
                  <a:cubicBezTo>
                    <a:pt x="1759712" y="971862"/>
                    <a:pt x="971862" y="1759712"/>
                    <a:pt x="0" y="1759712"/>
                  </a:cubicBezTo>
                  <a:lnTo>
                    <a:pt x="0" y="0"/>
                  </a:lnTo>
                  <a:lnTo>
                    <a:pt x="1759712" y="0"/>
                  </a:lnTo>
                  <a:close/>
                </a:path>
              </a:pathLst>
            </a:custGeom>
            <a:solidFill>
              <a:srgbClr val="FDC608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122682" tIns="122683" rIns="509238" bIns="509238" numCol="1" spcCol="127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1240692" y="1799886"/>
              <a:ext cx="1774039" cy="1759713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1759712" y="1759712"/>
                  </a:moveTo>
                  <a:cubicBezTo>
                    <a:pt x="787850" y="1759712"/>
                    <a:pt x="0" y="971862"/>
                    <a:pt x="0" y="0"/>
                  </a:cubicBezTo>
                  <a:lnTo>
                    <a:pt x="1759712" y="0"/>
                  </a:lnTo>
                  <a:lnTo>
                    <a:pt x="1759712" y="1759712"/>
                  </a:lnTo>
                  <a:close/>
                </a:path>
              </a:pathLst>
            </a:custGeom>
            <a:solidFill>
              <a:srgbClr val="FDC608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509238" tIns="122682" rIns="122681" bIns="509238" numCol="1" spcCol="127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</p:grpSp>
      <p:sp>
        <p:nvSpPr>
          <p:cNvPr id="14" name="Rechteck 13"/>
          <p:cNvSpPr/>
          <p:nvPr/>
        </p:nvSpPr>
        <p:spPr>
          <a:xfrm>
            <a:off x="1097038" y="2112090"/>
            <a:ext cx="2208964" cy="173709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sk-SK" sz="1500" b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Silné stránky</a:t>
            </a:r>
          </a:p>
          <a:p>
            <a:r>
              <a:rPr lang="en-GB" sz="1500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500" b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500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trengths)</a:t>
            </a:r>
            <a:endParaRPr lang="en-GB" sz="162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2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588" indent="-128588">
              <a:buFontTx/>
              <a:buChar char="-"/>
            </a:pPr>
            <a:endParaRPr lang="en-GB" sz="788" dirty="0">
              <a:solidFill>
                <a:srgbClr val="000000"/>
              </a:solidFill>
              <a:latin typeface="Montserra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825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825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825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r>
              <a:rPr lang="en-GB" sz="825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825" i="1" dirty="0">
              <a:ea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5931278" y="1898266"/>
            <a:ext cx="2590685" cy="18568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sz="1500" dirty="0">
              <a:latin typeface="Montserrat"/>
              <a:ea typeface="Times New Roman" panose="02020603050405020304" pitchFamily="18" charset="0"/>
            </a:endParaRPr>
          </a:p>
          <a:p>
            <a:r>
              <a:rPr lang="sk-SK" sz="1500" b="1" dirty="0">
                <a:latin typeface="Montserrat"/>
                <a:ea typeface="Times New Roman" panose="02020603050405020304" pitchFamily="18" charset="0"/>
              </a:rPr>
              <a:t>Slabé stránky</a:t>
            </a:r>
          </a:p>
          <a:p>
            <a:r>
              <a:rPr lang="en-US" sz="1500" dirty="0">
                <a:latin typeface="Montserrat"/>
                <a:ea typeface="Times New Roman" panose="02020603050405020304" pitchFamily="18" charset="0"/>
              </a:rPr>
              <a:t>(</a:t>
            </a:r>
            <a:r>
              <a:rPr lang="en-US" sz="1500" b="1" dirty="0">
                <a:latin typeface="Montserrat"/>
                <a:ea typeface="Times New Roman" panose="02020603050405020304" pitchFamily="18" charset="0"/>
              </a:rPr>
              <a:t>W</a:t>
            </a:r>
            <a:r>
              <a:rPr lang="en-US" sz="1500" dirty="0">
                <a:latin typeface="Montserrat"/>
                <a:ea typeface="Times New Roman" panose="02020603050405020304" pitchFamily="18" charset="0"/>
              </a:rPr>
              <a:t>eaknesses)</a:t>
            </a:r>
            <a:r>
              <a:rPr lang="en-US" sz="1620" dirty="0">
                <a:latin typeface="Montserrat"/>
                <a:ea typeface="Times New Roman" panose="02020603050405020304" pitchFamily="18" charset="0"/>
              </a:rPr>
              <a:t> </a:t>
            </a:r>
          </a:p>
          <a:p>
            <a:r>
              <a:rPr lang="en-US" sz="1620" dirty="0">
                <a:latin typeface="Montserrat"/>
                <a:ea typeface="Times New Roman" panose="02020603050405020304" pitchFamily="18" charset="0"/>
              </a:rPr>
              <a:t> </a:t>
            </a:r>
          </a:p>
          <a:p>
            <a:pPr marL="128588" indent="-128588">
              <a:buFontTx/>
              <a:buChar char="-"/>
            </a:pPr>
            <a:endParaRPr lang="en-US" sz="788" dirty="0">
              <a:latin typeface="Montserrat"/>
              <a:ea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</p:txBody>
      </p:sp>
      <p:sp>
        <p:nvSpPr>
          <p:cNvPr id="16" name="Rechteck 15"/>
          <p:cNvSpPr/>
          <p:nvPr/>
        </p:nvSpPr>
        <p:spPr>
          <a:xfrm>
            <a:off x="5942477" y="4099024"/>
            <a:ext cx="2473906" cy="145784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sk-SK" sz="1500" b="1" dirty="0">
                <a:latin typeface="Montserrat"/>
                <a:ea typeface="Times New Roman" panose="02020603050405020304" pitchFamily="18" charset="0"/>
              </a:rPr>
              <a:t>Hrozby</a:t>
            </a:r>
          </a:p>
          <a:p>
            <a:r>
              <a:rPr lang="en-US" sz="1500" dirty="0">
                <a:latin typeface="Montserrat"/>
                <a:ea typeface="Times New Roman" panose="02020603050405020304" pitchFamily="18" charset="0"/>
              </a:rPr>
              <a:t>(</a:t>
            </a:r>
            <a:r>
              <a:rPr lang="en-US" sz="1500" b="1" dirty="0">
                <a:latin typeface="Montserrat"/>
                <a:ea typeface="Times New Roman" panose="02020603050405020304" pitchFamily="18" charset="0"/>
              </a:rPr>
              <a:t>T</a:t>
            </a:r>
            <a:r>
              <a:rPr lang="en-US" sz="1500" dirty="0">
                <a:latin typeface="Montserrat"/>
                <a:ea typeface="Times New Roman" panose="02020603050405020304" pitchFamily="18" charset="0"/>
              </a:rPr>
              <a:t>hreats)</a:t>
            </a:r>
          </a:p>
          <a:p>
            <a:endParaRPr lang="en-US" sz="1620" dirty="0">
              <a:latin typeface="Montserrat"/>
              <a:ea typeface="Times New Roman" panose="02020603050405020304" pitchFamily="18" charset="0"/>
            </a:endParaRPr>
          </a:p>
          <a:p>
            <a:pPr marL="128588" indent="-128588">
              <a:buFontTx/>
              <a:buChar char="-"/>
            </a:pPr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pPr marL="128588" indent="-128588">
              <a:buFontTx/>
              <a:buChar char="-"/>
            </a:pPr>
            <a:endParaRPr lang="en-US" sz="975" dirty="0">
              <a:latin typeface="Montserrat"/>
              <a:ea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097038" y="4150270"/>
            <a:ext cx="2251811" cy="1355355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r>
              <a:rPr lang="sk-SK" sz="1500" b="1" dirty="0">
                <a:latin typeface="Montserrat"/>
                <a:ea typeface="Times New Roman" panose="02020603050405020304" pitchFamily="18" charset="0"/>
              </a:rPr>
              <a:t>Príležitosti</a:t>
            </a:r>
            <a:r>
              <a:rPr lang="en-US" sz="1500" b="1" dirty="0">
                <a:latin typeface="Montserrat"/>
                <a:ea typeface="Times New Roman" panose="02020603050405020304" pitchFamily="18" charset="0"/>
              </a:rPr>
              <a:t> </a:t>
            </a:r>
            <a:r>
              <a:rPr lang="en-US" sz="1500" dirty="0">
                <a:latin typeface="Montserrat"/>
                <a:ea typeface="Times New Roman" panose="02020603050405020304" pitchFamily="18" charset="0"/>
              </a:rPr>
              <a:t>(</a:t>
            </a:r>
            <a:r>
              <a:rPr lang="en-US" sz="1500" b="1" dirty="0">
                <a:latin typeface="Montserrat"/>
                <a:ea typeface="Times New Roman" panose="02020603050405020304" pitchFamily="18" charset="0"/>
              </a:rPr>
              <a:t>O</a:t>
            </a:r>
            <a:r>
              <a:rPr lang="en-US" sz="1500" dirty="0">
                <a:latin typeface="Montserrat"/>
                <a:ea typeface="Times New Roman" panose="02020603050405020304" pitchFamily="18" charset="0"/>
              </a:rPr>
              <a:t>pportunities)</a:t>
            </a:r>
            <a:endParaRPr lang="en-US" sz="1620" dirty="0">
              <a:latin typeface="Montserrat"/>
              <a:ea typeface="Times New Roman" panose="02020603050405020304" pitchFamily="18" charset="0"/>
            </a:endParaRPr>
          </a:p>
          <a:p>
            <a:endParaRPr lang="en-US" sz="1620" dirty="0">
              <a:latin typeface="Montserrat"/>
              <a:ea typeface="Times New Roman" panose="02020603050405020304" pitchFamily="18" charset="0"/>
            </a:endParaRPr>
          </a:p>
          <a:p>
            <a:pPr marL="128588" indent="-128588">
              <a:buFontTx/>
              <a:buChar char="-"/>
            </a:pPr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</p:txBody>
      </p:sp>
      <p:sp>
        <p:nvSpPr>
          <p:cNvPr id="18" name="Titel 4"/>
          <p:cNvSpPr>
            <a:spLocks noGrp="1"/>
          </p:cNvSpPr>
          <p:nvPr>
            <p:ph type="title"/>
          </p:nvPr>
        </p:nvSpPr>
        <p:spPr>
          <a:xfrm>
            <a:off x="462408" y="167640"/>
            <a:ext cx="6646730" cy="1084586"/>
          </a:xfrm>
        </p:spPr>
        <p:txBody>
          <a:bodyPr/>
          <a:lstStyle/>
          <a:p>
            <a:r>
              <a:rPr lang="sk-SK" i="1" dirty="0"/>
              <a:t>Môj projekt</a:t>
            </a:r>
            <a:r>
              <a:rPr lang="en-GB" i="1" noProof="0" dirty="0"/>
              <a:t>: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sk-SK" dirty="0"/>
              <a:t>Šance &amp; Riziká</a:t>
            </a:r>
            <a:endParaRPr lang="en-GB" noProof="0" dirty="0"/>
          </a:p>
        </p:txBody>
      </p:sp>
      <p:pic>
        <p:nvPicPr>
          <p:cNvPr id="19" name="Grafik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764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00947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7D6B3F-5577-476F-86B7-640F22A7303E}">
  <ds:schemaRefs>
    <ds:schemaRef ds:uri="1a8d9a65-8471-4209-a900-f8e11db75e0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dde413db-0745-4f3a-8dca-564dc7ff6f7d"/>
    <ds:schemaRef ds:uri="08b0a3ee-3d2a-451c-9a1a-7e5d5b0c9c7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223</Words>
  <Application>Microsoft Office PowerPoint</Application>
  <PresentationFormat>Bildschirmpräsentation (4:3)</PresentationFormat>
  <Paragraphs>65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Šance &amp; Riziká</vt:lpstr>
      <vt:lpstr>Šance &amp; Riziká</vt:lpstr>
      <vt:lpstr>Môj projekt: Šance &amp; Riziká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2021-06-22T14:15:02Z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