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55" r:id="rId5"/>
    <p:sldId id="356" r:id="rId6"/>
    <p:sldId id="377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97" d="100"/>
          <a:sy n="97" d="100"/>
        </p:scale>
        <p:origin x="39" y="7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02.05.2022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Finance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How will the project be financed sustainable way?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your sources of financing?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Do you have innovative strategies to finance your project?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How will you ensure that the project is solvent in the long term?</a:t>
            </a:r>
            <a:endParaRPr lang="en-GB" noProof="0" dirty="0" smtClean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24445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Finance</a:t>
            </a:r>
            <a:endParaRPr lang="en-GB" noProof="0" dirty="0"/>
          </a:p>
        </p:txBody>
      </p:sp>
      <p:sp>
        <p:nvSpPr>
          <p:cNvPr id="7" name="Rechteck 6"/>
          <p:cNvSpPr/>
          <p:nvPr/>
        </p:nvSpPr>
        <p:spPr>
          <a:xfrm>
            <a:off x="171450" y="3190428"/>
            <a:ext cx="21717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Montserrat Light" panose="00000400000000000000" pitchFamily="2" charset="0"/>
              </a:rPr>
              <a:t>Check out the </a:t>
            </a:r>
            <a:r>
              <a:rPr lang="en-GB" sz="1600" b="1" dirty="0">
                <a:latin typeface="Montserrat Light" panose="00000400000000000000" pitchFamily="2" charset="0"/>
              </a:rPr>
              <a:t>E</a:t>
            </a:r>
            <a:r>
              <a:rPr lang="en-GB" sz="1600" b="1" dirty="0" smtClean="0">
                <a:latin typeface="Montserrat Light" panose="00000400000000000000" pitchFamily="2" charset="0"/>
              </a:rPr>
              <a:t>xcel</a:t>
            </a:r>
            <a:r>
              <a:rPr lang="en-GB" sz="1600" dirty="0" smtClean="0">
                <a:latin typeface="Montserrat Light" panose="00000400000000000000" pitchFamily="2" charset="0"/>
              </a:rPr>
              <a:t> “Financial Plan” to calculate your cash flow and liquidity!</a:t>
            </a:r>
            <a:endParaRPr lang="de-AT" sz="1600" dirty="0"/>
          </a:p>
        </p:txBody>
      </p:sp>
      <p:pic>
        <p:nvPicPr>
          <p:cNvPr id="2" name="Grafik 1" descr="Presentation of the finance plan in Excel" title="Finance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1638119"/>
            <a:ext cx="6721345" cy="417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05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Finance</a:t>
            </a:r>
            <a:endParaRPr lang="en-GB" noProof="0" dirty="0"/>
          </a:p>
        </p:txBody>
      </p:sp>
      <p:graphicFrame>
        <p:nvGraphicFramePr>
          <p:cNvPr id="2" name="Tabelle 1" descr="Think about the costs and income for your project over the next five years. " title="Your financial pla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34446"/>
              </p:ext>
            </p:extLst>
          </p:nvPr>
        </p:nvGraphicFramePr>
        <p:xfrm>
          <a:off x="164124" y="1387831"/>
          <a:ext cx="8897813" cy="4614388"/>
        </p:xfrm>
        <a:graphic>
          <a:graphicData uri="http://schemas.openxmlformats.org/drawingml/2006/table">
            <a:tbl>
              <a:tblPr/>
              <a:tblGrid>
                <a:gridCol w="2392796">
                  <a:extLst>
                    <a:ext uri="{9D8B030D-6E8A-4147-A177-3AD203B41FA5}">
                      <a16:colId xmlns:a16="http://schemas.microsoft.com/office/drawing/2014/main" val="1382774397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3780651092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1723378291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3813627410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4020638362"/>
                    </a:ext>
                  </a:extLst>
                </a:gridCol>
                <a:gridCol w="1193265">
                  <a:extLst>
                    <a:ext uri="{9D8B030D-6E8A-4147-A177-3AD203B41FA5}">
                      <a16:colId xmlns:a16="http://schemas.microsoft.com/office/drawing/2014/main" val="2416166316"/>
                    </a:ext>
                  </a:extLst>
                </a:gridCol>
              </a:tblGrid>
              <a:tr h="353306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26778"/>
                  </a:ext>
                </a:extLst>
              </a:tr>
              <a:tr h="31048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58109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(Initial) Investments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071470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Material Costs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31221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Personnel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143763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Infrastructure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5988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Taxes &amp; Fees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57546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Financial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929757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Total </a:t>
                      </a:r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Costs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734009"/>
                  </a:ext>
                </a:extLst>
              </a:tr>
              <a:tr h="31048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REVENUES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84319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Funds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69474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Donations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21663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Service charges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030673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Service contract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43667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Membership fees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867846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Sponsoring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28009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Cash flow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67097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Cash position 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304684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Liquidity 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4029"/>
                  </a:ext>
                </a:extLst>
              </a:tr>
            </a:tbl>
          </a:graphicData>
        </a:graphic>
      </p:graphicFrame>
      <p:pic>
        <p:nvPicPr>
          <p:cNvPr id="6" name="Grafik 5" title="Decorative depiction of a penci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003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54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195</Words>
  <Application>Microsoft Office PowerPoint</Application>
  <PresentationFormat>Bildschirmpräsentation (4:3)</PresentationFormat>
  <Paragraphs>115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Finance</vt:lpstr>
      <vt:lpstr>Finance</vt:lpstr>
      <vt:lpstr>My Project: Finance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2022-05-02T12:20:56Z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