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NUL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B129CB2-F80C-418F-9A99-1F85CA329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383117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384000" y="720000"/>
            <a:ext cx="11403800" cy="2445780"/>
            <a:chOff x="287338" y="603319"/>
            <a:chExt cx="8552850" cy="2038150"/>
          </a:xfrm>
        </p:grpSpPr>
        <p:sp>
          <p:nvSpPr>
            <p:cNvPr id="13" name="Rechteck 12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6" name="Rechteck 5"/>
            <p:cNvSpPr/>
            <p:nvPr userDrawn="1"/>
          </p:nvSpPr>
          <p:spPr bwMode="blackWhite">
            <a:xfrm>
              <a:off x="287338" y="60386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BBBA1F81-147C-481C-ABB4-DA08CD251F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807208" y="1191698"/>
            <a:ext cx="7248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659" y="6262496"/>
            <a:ext cx="2512715" cy="32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6789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384000" y="720001"/>
            <a:ext cx="11393317" cy="2445121"/>
            <a:chOff x="295200" y="588000"/>
            <a:chExt cx="8544988" cy="2037600"/>
          </a:xfrm>
        </p:grpSpPr>
        <p:sp>
          <p:nvSpPr>
            <p:cNvPr id="22" name="Rechteck 21"/>
            <p:cNvSpPr/>
            <p:nvPr userDrawn="1"/>
          </p:nvSpPr>
          <p:spPr>
            <a:xfrm>
              <a:off x="6192000" y="588000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3" name="Rechteck 22"/>
            <p:cNvSpPr/>
            <p:nvPr userDrawn="1"/>
          </p:nvSpPr>
          <p:spPr bwMode="blackWhite">
            <a:xfrm>
              <a:off x="295200" y="588000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F4458FDE-15D4-4C68-B94E-89B01DEA8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3117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09.09.2021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E1B1CF5-3E40-4645-885E-5E7FF43CFF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451" y="6448660"/>
            <a:ext cx="1878051" cy="24424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sp>
        <p:nvSpPr>
          <p:cNvPr id="19" name="Rechteck 18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2089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384000" y="720001"/>
            <a:ext cx="11393317" cy="2078015"/>
            <a:chOff x="295200" y="603319"/>
            <a:chExt cx="8544988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200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9" y="1563113"/>
            <a:ext cx="7248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3117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09.09.2021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AE2663-7B05-4FBE-8201-52BF686A5D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ABE0907-E46F-4ED9-983E-9AC179FE9A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451" y="6448660"/>
            <a:ext cx="1878051" cy="24424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5473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624423" y="1613538"/>
            <a:ext cx="10947397" cy="5244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 smtClean="0"/>
              <a:t>Platzhalter für Objekte</a:t>
            </a:r>
            <a:endParaRPr lang="de-AT" dirty="0"/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252226"/>
            <a:ext cx="12192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sp>
        <p:nvSpPr>
          <p:cNvPr id="13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806083" y="6494473"/>
            <a:ext cx="4289925" cy="309702"/>
          </a:xfrm>
        </p:spPr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16543" y="6494473"/>
            <a:ext cx="1189533" cy="309702"/>
          </a:xfrm>
        </p:spPr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800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616541" y="1613536"/>
            <a:ext cx="5280000" cy="4631054"/>
          </a:xfrm>
        </p:spPr>
        <p:txBody>
          <a:bodyPr>
            <a:normAutofit/>
          </a:bodyPr>
          <a:lstStyle>
            <a:lvl1pP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287584" y="1613536"/>
            <a:ext cx="5280000" cy="4631054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0548-BB61-4975-B080-1B6E0D52ECC3}" type="datetime1">
              <a:rPr lang="de-AT" smtClean="0"/>
              <a:t>09.09.2021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2199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616541" y="2323190"/>
            <a:ext cx="528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287584" y="2323190"/>
            <a:ext cx="528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624421" y="1613537"/>
            <a:ext cx="528108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08B580-4914-472C-873D-0ABC3D2F1944}" type="datetime1">
              <a:rPr lang="de-AT" smtClean="0"/>
              <a:t>09.09.2021</a:t>
            </a:fld>
            <a:endParaRPr lang="de-AT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6303861" y="1613537"/>
            <a:ext cx="528108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1858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623392" y="2380617"/>
            <a:ext cx="686400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2" tIns="45715" rIns="91432" bIns="45715" rtlCol="0" anchor="ctr"/>
          <a:lstStyle/>
          <a:p>
            <a:pPr algn="ctr"/>
            <a:endParaRPr lang="de-AT" sz="18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201009" y="3071813"/>
            <a:ext cx="3685235" cy="2173549"/>
          </a:xfrm>
        </p:spPr>
        <p:txBody>
          <a:bodyPr>
            <a:normAutofit/>
          </a:bodyPr>
          <a:lstStyle>
            <a:lvl1pPr marL="0" marR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60B22D8-19A8-4750-AD83-286C35A4BCEC}" type="datetime1">
              <a:rPr lang="de-AT" smtClean="0"/>
              <a:t>09.09.2021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 descr="Logo-für-V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5415" y="2552702"/>
            <a:ext cx="787909" cy="270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7337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 userDrawn="1"/>
        </p:nvGrpSpPr>
        <p:grpSpPr>
          <a:xfrm>
            <a:off x="384000" y="720001"/>
            <a:ext cx="11403800" cy="2078015"/>
            <a:chOff x="295022" y="706438"/>
            <a:chExt cx="8552850" cy="2078015"/>
          </a:xfrm>
        </p:grpSpPr>
        <p:sp>
          <p:nvSpPr>
            <p:cNvPr id="19" name="Rechteck 18"/>
            <p:cNvSpPr/>
            <p:nvPr userDrawn="1"/>
          </p:nvSpPr>
          <p:spPr>
            <a:xfrm>
              <a:off x="6199684" y="706438"/>
              <a:ext cx="2648188" cy="2078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1" name="Rechteck 20"/>
            <p:cNvSpPr/>
            <p:nvPr userDrawn="1"/>
          </p:nvSpPr>
          <p:spPr bwMode="blackWhite">
            <a:xfrm>
              <a:off x="295022" y="706438"/>
              <a:ext cx="5904662" cy="2078015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807211" y="1555385"/>
            <a:ext cx="7289309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807211" y="1191699"/>
            <a:ext cx="7289309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383117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 bwMode="auto"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29E1B7A-33AA-4317-9333-014650A091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7FD83DD-93AC-4FD9-89BE-042200EC0C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7"/>
            <a:ext cx="2518833" cy="32678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9640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616025" y="1613536"/>
            <a:ext cx="10346192" cy="4624686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B0F6-B814-432F-A5EF-779CD4E3E58E}" type="datetime1">
              <a:rPr lang="de-AT" smtClean="0"/>
              <a:t>09.09.2021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4359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394983" y="720001"/>
            <a:ext cx="11403800" cy="2454041"/>
            <a:chOff x="295575" y="603319"/>
            <a:chExt cx="8552850" cy="2045034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575" y="610753"/>
              <a:ext cx="8552850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4000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dirty="0" smtClean="0"/>
              <a:t>Textmasterformat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8" y="1622459"/>
            <a:ext cx="10687733" cy="1170379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8" y="1089822"/>
            <a:ext cx="10687733" cy="523716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7727442" y="5936813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3859" y="6414896"/>
            <a:ext cx="2512715" cy="32678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6199303"/>
            <a:ext cx="2274865" cy="249883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143" y="3534943"/>
            <a:ext cx="436536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1025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384000" y="720001"/>
            <a:ext cx="11403800" cy="2078015"/>
            <a:chOff x="287338" y="603319"/>
            <a:chExt cx="8552850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9" y="1555385"/>
            <a:ext cx="7248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9" y="1191699"/>
            <a:ext cx="7248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4000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FC30608-9040-436C-954E-349C16345B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0D26964-FFB5-4179-91AA-CBFDA5A788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659" y="6262496"/>
            <a:ext cx="2512715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  <p:sp>
        <p:nvSpPr>
          <p:cNvPr id="20" name="Rechteck 19"/>
          <p:cNvSpPr/>
          <p:nvPr userDrawn="1"/>
        </p:nvSpPr>
        <p:spPr>
          <a:xfrm>
            <a:off x="7764737" y="5954720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423" y="3492001"/>
            <a:ext cx="436536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2177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384000" y="720000"/>
            <a:ext cx="11403800" cy="2445120"/>
            <a:chOff x="295022" y="708615"/>
            <a:chExt cx="8552850" cy="244512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9684" y="708615"/>
              <a:ext cx="2648188" cy="2445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95022" y="708615"/>
              <a:ext cx="5904662" cy="244512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0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383117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6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7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807208" y="1191698"/>
            <a:ext cx="7248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2360A1A-6DB4-493F-A661-2E5053271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74E8E43-3049-475F-AA77-1CEF034C1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6"/>
            <a:ext cx="2518833" cy="32678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9095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 userDrawn="1"/>
        </p:nvGrpSpPr>
        <p:grpSpPr>
          <a:xfrm>
            <a:off x="384000" y="720001"/>
            <a:ext cx="11403800" cy="2078015"/>
            <a:chOff x="287338" y="603319"/>
            <a:chExt cx="8552850" cy="2037600"/>
          </a:xfrm>
        </p:grpSpPr>
        <p:sp>
          <p:nvSpPr>
            <p:cNvPr id="29" name="Rechteck 28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8" name="Rechteck 27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9" y="1555385"/>
            <a:ext cx="7248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9" y="1191699"/>
            <a:ext cx="7248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3117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29FFC4-0B95-4222-889B-42858955DF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A04CCDB-F0D1-45D1-AAC5-D09AA0E833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6"/>
            <a:ext cx="2518833" cy="32678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1945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 userDrawn="1"/>
        </p:nvGrpSpPr>
        <p:grpSpPr>
          <a:xfrm>
            <a:off x="384000" y="720000"/>
            <a:ext cx="11403800" cy="2445120"/>
            <a:chOff x="287338" y="603319"/>
            <a:chExt cx="8552850" cy="2037600"/>
          </a:xfrm>
        </p:grpSpPr>
        <p:sp>
          <p:nvSpPr>
            <p:cNvPr id="17" name="Rechteck 16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8" name="Rechteck 17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20" name="Grafik 19">
            <a:extLst>
              <a:ext uri="{FF2B5EF4-FFF2-40B4-BE49-F238E27FC236}">
                <a16:creationId xmlns:a16="http://schemas.microsoft.com/office/drawing/2014/main" id="{01553FF7-654D-469E-8394-2189F563E8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383117" y="349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807208" y="1561638"/>
            <a:ext cx="7248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807208" y="1191698"/>
            <a:ext cx="7248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015221C-1ED6-4CE4-ACA4-1419DD3F97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7"/>
            <a:ext cx="2518833" cy="32678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0414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´3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8266246" y="706439"/>
            <a:ext cx="3530917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6" name="Rechteck 25"/>
          <p:cNvSpPr/>
          <p:nvPr userDrawn="1"/>
        </p:nvSpPr>
        <p:spPr bwMode="blackWhite">
          <a:xfrm>
            <a:off x="384000" y="720001"/>
            <a:ext cx="7872883" cy="2078015"/>
          </a:xfrm>
          <a:prstGeom prst="rect">
            <a:avLst/>
          </a:prstGeom>
          <a:solidFill>
            <a:srgbClr val="0096D3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807209" y="1555385"/>
            <a:ext cx="7248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807209" y="1191699"/>
            <a:ext cx="7248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383117" y="3132001"/>
            <a:ext cx="5712883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609600" y="6512313"/>
            <a:ext cx="21844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3FE82C0-4FDB-4D2A-A182-623C852CF5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0908" y="1367582"/>
            <a:ext cx="2496000" cy="98764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B0AEE84-E3C4-47D4-892D-1766F953AC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1" y="6262497"/>
            <a:ext cx="2518833" cy="32678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35644"/>
            <a:ext cx="24336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2379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1" y="1613536"/>
            <a:ext cx="10352617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1806083" y="6494473"/>
            <a:ext cx="4289925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Fusszeile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616543" y="6494473"/>
            <a:ext cx="1189533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 userDrawn="1">
            <p:ph type="dt" sz="half" idx="2"/>
          </p:nvPr>
        </p:nvSpPr>
        <p:spPr>
          <a:xfrm>
            <a:off x="7660243" y="6494473"/>
            <a:ext cx="1316543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8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F16FBD4-A1A0-4C0D-8ECA-591A550A295A}" type="datetime1">
              <a:rPr lang="de-AT" smtClean="0"/>
              <a:pPr/>
              <a:t>09.09.2021</a:t>
            </a:fld>
            <a:endParaRPr lang="de-AT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252226"/>
            <a:ext cx="12192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616544" y="167640"/>
            <a:ext cx="8862307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AT" dirty="0"/>
              <a:t>Titelmasterformat durch </a:t>
            </a:r>
            <a:br>
              <a:rPr lang="de-AT" dirty="0"/>
            </a:br>
            <a:r>
              <a:rPr lang="de-AT" dirty="0"/>
              <a:t>Klicken bearbeiten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7660243" y="6186696"/>
            <a:ext cx="4464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4912" y="0"/>
            <a:ext cx="4437089" cy="12504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8072" y="6477395"/>
            <a:ext cx="2512715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44" y="6244590"/>
            <a:ext cx="2274865" cy="249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581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269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689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29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56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695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384" indent="-263514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2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3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>
          <p15:clr>
            <a:srgbClr val="F26B43"/>
          </p15:clr>
        </p15:guide>
        <p15:guide id="3" pos="288">
          <p15:clr>
            <a:srgbClr val="F26B43"/>
          </p15:clr>
        </p15:guide>
        <p15:guide id="4" pos="5179">
          <p15:clr>
            <a:srgbClr val="F26B43"/>
          </p15:clr>
        </p15:guide>
        <p15:guide id="5" pos="5467">
          <p15:clr>
            <a:srgbClr val="F26B43"/>
          </p15:clr>
        </p15:guide>
        <p15:guide id="7" orient="horz" pos="3934">
          <p15:clr>
            <a:srgbClr val="F26B43"/>
          </p15:clr>
        </p15:guide>
        <p15:guide id="9" orient="horz" pos="218">
          <p15:clr>
            <a:srgbClr val="F26B43"/>
          </p15:clr>
        </p15:guide>
        <p15:guide id="10" orient="horz" pos="1016">
          <p15:clr>
            <a:srgbClr val="F26B43"/>
          </p15:clr>
        </p15:guide>
        <p15:guide id="11" orient="horz" pos="4216">
          <p15:clr>
            <a:srgbClr val="F26B43"/>
          </p15:clr>
        </p15:guide>
        <p15:guide id="16" orient="horz" pos="2160">
          <p15:clr>
            <a:srgbClr val="F26B43"/>
          </p15:clr>
        </p15:guide>
        <p15:guide id="19" pos="390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 dirty="0" smtClean="0"/>
              <a:t>Шансове и рискове</a:t>
            </a:r>
            <a:endParaRPr lang="en-GB" noProof="0" dirty="0"/>
          </a:p>
        </p:txBody>
      </p:sp>
      <p:sp>
        <p:nvSpPr>
          <p:cNvPr id="4" name="Inhaltsplatzhalter 1"/>
          <p:cNvSpPr>
            <a:spLocks noGrp="1"/>
          </p:cNvSpPr>
          <p:nvPr>
            <p:ph idx="1"/>
          </p:nvPr>
        </p:nvSpPr>
        <p:spPr>
          <a:xfrm>
            <a:off x="1986019" y="1613536"/>
            <a:ext cx="7759644" cy="4624686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bg-BG" b="1" noProof="0" dirty="0" smtClean="0">
                <a:latin typeface="Montserrat Light" panose="00000400000000000000" pitchFamily="2" charset="0"/>
              </a:rPr>
              <a:t>Насочващи въпроси</a:t>
            </a:r>
            <a:endParaRPr lang="en-GB" b="1" noProof="0" dirty="0" smtClean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bg-BG" noProof="0" dirty="0" smtClean="0">
                <a:latin typeface="Montserrat Light" panose="00000400000000000000" pitchFamily="2" charset="0"/>
              </a:rPr>
              <a:t>Кои са шансовете и рисковете, пред които се изправяте при изпълнението на проекта си? Как те биха ограничили успеха на проекта ви?</a:t>
            </a:r>
            <a:r>
              <a:rPr lang="en-GB" noProof="0" dirty="0" smtClean="0">
                <a:latin typeface="Montserrat Light" panose="00000400000000000000" pitchFamily="2" charset="0"/>
              </a:rPr>
              <a:t> </a:t>
            </a:r>
          </a:p>
          <a:p>
            <a:pPr>
              <a:spcBef>
                <a:spcPts val="1200"/>
              </a:spcBef>
            </a:pPr>
            <a:r>
              <a:rPr lang="bg-BG" noProof="0" dirty="0" smtClean="0">
                <a:latin typeface="Montserrat Light" panose="00000400000000000000" pitchFamily="2" charset="0"/>
              </a:rPr>
              <a:t>Какви са краткосрочните и дългосрочните ви стратегии за да ограничите шансовете и да минимизирате рисковете?</a:t>
            </a:r>
            <a:endParaRPr lang="en-GB" noProof="0" dirty="0" smtClean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bg-BG" dirty="0" smtClean="0">
                <a:latin typeface="Montserrat Light" panose="00000400000000000000" pitchFamily="2" charset="0"/>
              </a:rPr>
              <a:t>Как бихте могли да увеличите силните си страни, така че да реализирате потенциала си напълно? Как бихте могли да минимизирате слабите си страни?</a:t>
            </a:r>
            <a:endParaRPr lang="en-GB" noProof="0" dirty="0" smtClean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b="1" noProof="0" dirty="0" smtClean="0">
              <a:latin typeface="Montserrat Light" panose="00000400000000000000" pitchFamily="2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en-GB" noProof="0" dirty="0">
              <a:latin typeface="Montserrat Ligh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7655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Шансове и рискове</a:t>
            </a:r>
            <a:endParaRPr lang="en-GB" noProof="0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2506377" y="2034121"/>
            <a:ext cx="7374038" cy="1889060"/>
            <a:chOff x="-998315" y="-937803"/>
            <a:chExt cx="8703517" cy="2929162"/>
          </a:xfrm>
        </p:grpSpPr>
        <p:sp>
          <p:nvSpPr>
            <p:cNvPr id="4" name="Freihandform 3"/>
            <p:cNvSpPr/>
            <p:nvPr/>
          </p:nvSpPr>
          <p:spPr>
            <a:xfrm>
              <a:off x="4169860" y="-937803"/>
              <a:ext cx="3535342" cy="2908325"/>
            </a:xfrm>
            <a:custGeom>
              <a:avLst/>
              <a:gdLst>
                <a:gd name="connsiteX0" fmla="*/ 0 w 2007616"/>
                <a:gd name="connsiteY0" fmla="*/ 130048 h 1300480"/>
                <a:gd name="connsiteX1" fmla="*/ 130048 w 2007616"/>
                <a:gd name="connsiteY1" fmla="*/ 0 h 1300480"/>
                <a:gd name="connsiteX2" fmla="*/ 1877568 w 2007616"/>
                <a:gd name="connsiteY2" fmla="*/ 0 h 1300480"/>
                <a:gd name="connsiteX3" fmla="*/ 2007616 w 2007616"/>
                <a:gd name="connsiteY3" fmla="*/ 130048 h 1300480"/>
                <a:gd name="connsiteX4" fmla="*/ 2007616 w 2007616"/>
                <a:gd name="connsiteY4" fmla="*/ 1170432 h 1300480"/>
                <a:gd name="connsiteX5" fmla="*/ 1877568 w 2007616"/>
                <a:gd name="connsiteY5" fmla="*/ 1300480 h 1300480"/>
                <a:gd name="connsiteX6" fmla="*/ 130048 w 2007616"/>
                <a:gd name="connsiteY6" fmla="*/ 1300480 h 1300480"/>
                <a:gd name="connsiteX7" fmla="*/ 0 w 2007616"/>
                <a:gd name="connsiteY7" fmla="*/ 1170432 h 1300480"/>
                <a:gd name="connsiteX8" fmla="*/ 0 w 2007616"/>
                <a:gd name="connsiteY8" fmla="*/ 130048 h 130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07616" h="1300480">
                  <a:moveTo>
                    <a:pt x="0" y="130048"/>
                  </a:moveTo>
                  <a:cubicBezTo>
                    <a:pt x="0" y="58224"/>
                    <a:pt x="58224" y="0"/>
                    <a:pt x="130048" y="0"/>
                  </a:cubicBezTo>
                  <a:lnTo>
                    <a:pt x="1877568" y="0"/>
                  </a:lnTo>
                  <a:cubicBezTo>
                    <a:pt x="1949392" y="0"/>
                    <a:pt x="2007616" y="58224"/>
                    <a:pt x="2007616" y="130048"/>
                  </a:cubicBezTo>
                  <a:lnTo>
                    <a:pt x="2007616" y="1170432"/>
                  </a:lnTo>
                  <a:cubicBezTo>
                    <a:pt x="2007616" y="1242256"/>
                    <a:pt x="1949392" y="1300480"/>
                    <a:pt x="1877568" y="1300480"/>
                  </a:cubicBezTo>
                  <a:lnTo>
                    <a:pt x="130048" y="1300480"/>
                  </a:lnTo>
                  <a:cubicBezTo>
                    <a:pt x="58224" y="1300480"/>
                    <a:pt x="0" y="1242256"/>
                    <a:pt x="0" y="1170432"/>
                  </a:cubicBezTo>
                  <a:lnTo>
                    <a:pt x="0" y="130048"/>
                  </a:lnTo>
                  <a:close/>
                </a:path>
              </a:pathLst>
            </a:custGeom>
            <a:noFill/>
            <a:ln w="12700" cap="flat" cmpd="sng" algn="ctr">
              <a:solidFill>
                <a:srgbClr val="003399"/>
              </a:solidFill>
              <a:prstDash val="solid"/>
              <a:miter lim="800000"/>
            </a:ln>
            <a:effectLst/>
          </p:spPr>
          <p:txBody>
            <a:bodyPr spcFirstLastPara="0" vert="horz" wrap="square" lIns="558863" tIns="107150" rIns="107151" bIns="350990" numCol="1" spcCol="1270" anchor="t" anchorCtr="0">
              <a:noAutofit/>
            </a:bodyPr>
            <a:lstStyle/>
            <a:p>
              <a:pPr defTabSz="1097280"/>
              <a:endParaRPr lang="de-AT" sz="1620">
                <a:solidFill>
                  <a:srgbClr val="000000"/>
                </a:solidFill>
                <a:latin typeface="Verdana"/>
              </a:endParaRPr>
            </a:p>
          </p:txBody>
        </p:sp>
        <p:sp>
          <p:nvSpPr>
            <p:cNvPr id="6" name="Freihandform 5"/>
            <p:cNvSpPr/>
            <p:nvPr/>
          </p:nvSpPr>
          <p:spPr>
            <a:xfrm>
              <a:off x="-998315" y="-937803"/>
              <a:ext cx="2982608" cy="2908325"/>
            </a:xfrm>
            <a:custGeom>
              <a:avLst/>
              <a:gdLst>
                <a:gd name="connsiteX0" fmla="*/ 0 w 2007616"/>
                <a:gd name="connsiteY0" fmla="*/ 130048 h 1300480"/>
                <a:gd name="connsiteX1" fmla="*/ 130048 w 2007616"/>
                <a:gd name="connsiteY1" fmla="*/ 0 h 1300480"/>
                <a:gd name="connsiteX2" fmla="*/ 1877568 w 2007616"/>
                <a:gd name="connsiteY2" fmla="*/ 0 h 1300480"/>
                <a:gd name="connsiteX3" fmla="*/ 2007616 w 2007616"/>
                <a:gd name="connsiteY3" fmla="*/ 130048 h 1300480"/>
                <a:gd name="connsiteX4" fmla="*/ 2007616 w 2007616"/>
                <a:gd name="connsiteY4" fmla="*/ 1170432 h 1300480"/>
                <a:gd name="connsiteX5" fmla="*/ 1877568 w 2007616"/>
                <a:gd name="connsiteY5" fmla="*/ 1300480 h 1300480"/>
                <a:gd name="connsiteX6" fmla="*/ 130048 w 2007616"/>
                <a:gd name="connsiteY6" fmla="*/ 1300480 h 1300480"/>
                <a:gd name="connsiteX7" fmla="*/ 0 w 2007616"/>
                <a:gd name="connsiteY7" fmla="*/ 1170432 h 1300480"/>
                <a:gd name="connsiteX8" fmla="*/ 0 w 2007616"/>
                <a:gd name="connsiteY8" fmla="*/ 130048 h 130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07616" h="1300480">
                  <a:moveTo>
                    <a:pt x="0" y="130048"/>
                  </a:moveTo>
                  <a:cubicBezTo>
                    <a:pt x="0" y="58224"/>
                    <a:pt x="58224" y="0"/>
                    <a:pt x="130048" y="0"/>
                  </a:cubicBezTo>
                  <a:lnTo>
                    <a:pt x="1877568" y="0"/>
                  </a:lnTo>
                  <a:cubicBezTo>
                    <a:pt x="1949392" y="0"/>
                    <a:pt x="2007616" y="58224"/>
                    <a:pt x="2007616" y="130048"/>
                  </a:cubicBezTo>
                  <a:lnTo>
                    <a:pt x="2007616" y="1170432"/>
                  </a:lnTo>
                  <a:cubicBezTo>
                    <a:pt x="2007616" y="1242256"/>
                    <a:pt x="1949392" y="1300480"/>
                    <a:pt x="1877568" y="1300480"/>
                  </a:cubicBezTo>
                  <a:lnTo>
                    <a:pt x="130048" y="1300480"/>
                  </a:lnTo>
                  <a:cubicBezTo>
                    <a:pt x="58224" y="1300480"/>
                    <a:pt x="0" y="1242256"/>
                    <a:pt x="0" y="1170432"/>
                  </a:cubicBezTo>
                  <a:lnTo>
                    <a:pt x="0" y="130048"/>
                  </a:lnTo>
                  <a:close/>
                </a:path>
              </a:pathLst>
            </a:custGeom>
            <a:noFill/>
            <a:ln w="12700" cap="flat" cmpd="sng" algn="ctr">
              <a:solidFill>
                <a:srgbClr val="003399"/>
              </a:solidFill>
              <a:prstDash val="solid"/>
              <a:miter lim="800000"/>
            </a:ln>
            <a:effectLst/>
          </p:spPr>
          <p:txBody>
            <a:bodyPr spcFirstLastPara="0" vert="horz" wrap="square" lIns="107150" tIns="107150" rIns="558864" bIns="350990" numCol="1" spcCol="1270" anchor="t" anchorCtr="0">
              <a:noAutofit/>
            </a:bodyPr>
            <a:lstStyle/>
            <a:p>
              <a:pPr defTabSz="1097280"/>
              <a:endParaRPr lang="de-AT" sz="1620">
                <a:solidFill>
                  <a:srgbClr val="000000"/>
                </a:solidFill>
                <a:latin typeface="Verdana"/>
              </a:endParaRPr>
            </a:p>
          </p:txBody>
        </p:sp>
        <p:sp>
          <p:nvSpPr>
            <p:cNvPr id="7" name="Freihandform 6"/>
            <p:cNvSpPr/>
            <p:nvPr/>
          </p:nvSpPr>
          <p:spPr>
            <a:xfrm>
              <a:off x="1269515" y="231647"/>
              <a:ext cx="1815253" cy="1759712"/>
            </a:xfrm>
            <a:custGeom>
              <a:avLst/>
              <a:gdLst>
                <a:gd name="connsiteX0" fmla="*/ 0 w 1759712"/>
                <a:gd name="connsiteY0" fmla="*/ 1759712 h 1759712"/>
                <a:gd name="connsiteX1" fmla="*/ 1759712 w 1759712"/>
                <a:gd name="connsiteY1" fmla="*/ 0 h 1759712"/>
                <a:gd name="connsiteX2" fmla="*/ 1759712 w 1759712"/>
                <a:gd name="connsiteY2" fmla="*/ 1759712 h 1759712"/>
                <a:gd name="connsiteX3" fmla="*/ 0 w 1759712"/>
                <a:gd name="connsiteY3" fmla="*/ 1759712 h 1759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9712" h="1759712">
                  <a:moveTo>
                    <a:pt x="0" y="1759712"/>
                  </a:moveTo>
                  <a:cubicBezTo>
                    <a:pt x="0" y="787850"/>
                    <a:pt x="787850" y="0"/>
                    <a:pt x="1759712" y="0"/>
                  </a:cubicBezTo>
                  <a:lnTo>
                    <a:pt x="1759712" y="1759712"/>
                  </a:lnTo>
                  <a:lnTo>
                    <a:pt x="0" y="1759712"/>
                  </a:lnTo>
                  <a:close/>
                </a:path>
              </a:pathLst>
            </a:custGeom>
            <a:solidFill>
              <a:srgbClr val="003399"/>
            </a:solidFill>
            <a:ln>
              <a:solidFill>
                <a:srgbClr val="FFFFFF"/>
              </a:solidFill>
            </a:ln>
            <a:effectLst/>
          </p:spPr>
          <p:txBody>
            <a:bodyPr spcFirstLastPara="0" vert="horz" wrap="square" lIns="509238" tIns="509238" rIns="122682" bIns="122682" numCol="1" spcCol="1270" anchor="b" anchorCtr="0">
              <a:noAutofit/>
            </a:bodyPr>
            <a:lstStyle/>
            <a:p>
              <a:pPr algn="ctr" defTabSz="1097280">
                <a:lnSpc>
                  <a:spcPct val="90000"/>
                </a:lnSpc>
                <a:spcAft>
                  <a:spcPts val="2269"/>
                </a:spcAft>
              </a:pPr>
              <a:r>
                <a:rPr lang="de-DE" sz="3750" b="1" dirty="0">
                  <a:solidFill>
                    <a:srgbClr val="FFFFFF"/>
                  </a:solidFill>
                  <a:latin typeface="Montserrat"/>
                  <a:ea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de-AT" sz="3750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</a:endParaRPr>
            </a:p>
          </p:txBody>
        </p:sp>
        <p:sp>
          <p:nvSpPr>
            <p:cNvPr id="8" name="Freihandform 7"/>
            <p:cNvSpPr/>
            <p:nvPr/>
          </p:nvSpPr>
          <p:spPr>
            <a:xfrm>
              <a:off x="3153277" y="231647"/>
              <a:ext cx="1815253" cy="1759712"/>
            </a:xfrm>
            <a:custGeom>
              <a:avLst/>
              <a:gdLst>
                <a:gd name="connsiteX0" fmla="*/ 0 w 1759712"/>
                <a:gd name="connsiteY0" fmla="*/ 1759712 h 1759712"/>
                <a:gd name="connsiteX1" fmla="*/ 1759712 w 1759712"/>
                <a:gd name="connsiteY1" fmla="*/ 0 h 1759712"/>
                <a:gd name="connsiteX2" fmla="*/ 1759712 w 1759712"/>
                <a:gd name="connsiteY2" fmla="*/ 1759712 h 1759712"/>
                <a:gd name="connsiteX3" fmla="*/ 0 w 1759712"/>
                <a:gd name="connsiteY3" fmla="*/ 1759712 h 1759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9712" h="1759712">
                  <a:moveTo>
                    <a:pt x="0" y="0"/>
                  </a:moveTo>
                  <a:cubicBezTo>
                    <a:pt x="971862" y="0"/>
                    <a:pt x="1759712" y="787850"/>
                    <a:pt x="1759712" y="1759712"/>
                  </a:cubicBezTo>
                  <a:lnTo>
                    <a:pt x="0" y="17597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  <a:ln>
              <a:solidFill>
                <a:srgbClr val="FFFFFF"/>
              </a:solidFill>
            </a:ln>
            <a:effectLst/>
          </p:spPr>
          <p:txBody>
            <a:bodyPr spcFirstLastPara="0" vert="horz" wrap="square" lIns="122682" tIns="509238" rIns="509238" bIns="122682" numCol="1" spcCol="1270" anchor="b" anchorCtr="0">
              <a:noAutofit/>
            </a:bodyPr>
            <a:lstStyle/>
            <a:p>
              <a:pPr algn="ctr" defTabSz="1097280">
                <a:lnSpc>
                  <a:spcPct val="90000"/>
                </a:lnSpc>
                <a:spcAft>
                  <a:spcPts val="2269"/>
                </a:spcAft>
              </a:pPr>
              <a:r>
                <a:rPr lang="de-DE" sz="3750" b="1" dirty="0">
                  <a:solidFill>
                    <a:srgbClr val="FFFFFF"/>
                  </a:solidFill>
                  <a:latin typeface="Montserrat"/>
                  <a:ea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endParaRPr lang="de-AT" sz="3750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</a:endParaRP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2466859" y="4005067"/>
            <a:ext cx="7473524" cy="1636688"/>
            <a:chOff x="-1021231" y="1799885"/>
            <a:chExt cx="8620665" cy="2537836"/>
          </a:xfrm>
        </p:grpSpPr>
        <p:sp>
          <p:nvSpPr>
            <p:cNvPr id="10" name="Freihandform 9"/>
            <p:cNvSpPr/>
            <p:nvPr/>
          </p:nvSpPr>
          <p:spPr>
            <a:xfrm>
              <a:off x="4098779" y="1832611"/>
              <a:ext cx="3500655" cy="2505108"/>
            </a:xfrm>
            <a:custGeom>
              <a:avLst/>
              <a:gdLst>
                <a:gd name="connsiteX0" fmla="*/ 0 w 2007616"/>
                <a:gd name="connsiteY0" fmla="*/ 130048 h 1300480"/>
                <a:gd name="connsiteX1" fmla="*/ 130048 w 2007616"/>
                <a:gd name="connsiteY1" fmla="*/ 0 h 1300480"/>
                <a:gd name="connsiteX2" fmla="*/ 1877568 w 2007616"/>
                <a:gd name="connsiteY2" fmla="*/ 0 h 1300480"/>
                <a:gd name="connsiteX3" fmla="*/ 2007616 w 2007616"/>
                <a:gd name="connsiteY3" fmla="*/ 130048 h 1300480"/>
                <a:gd name="connsiteX4" fmla="*/ 2007616 w 2007616"/>
                <a:gd name="connsiteY4" fmla="*/ 1170432 h 1300480"/>
                <a:gd name="connsiteX5" fmla="*/ 1877568 w 2007616"/>
                <a:gd name="connsiteY5" fmla="*/ 1300480 h 1300480"/>
                <a:gd name="connsiteX6" fmla="*/ 130048 w 2007616"/>
                <a:gd name="connsiteY6" fmla="*/ 1300480 h 1300480"/>
                <a:gd name="connsiteX7" fmla="*/ 0 w 2007616"/>
                <a:gd name="connsiteY7" fmla="*/ 1170432 h 1300480"/>
                <a:gd name="connsiteX8" fmla="*/ 0 w 2007616"/>
                <a:gd name="connsiteY8" fmla="*/ 130048 h 130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07616" h="1300480">
                  <a:moveTo>
                    <a:pt x="0" y="130048"/>
                  </a:moveTo>
                  <a:cubicBezTo>
                    <a:pt x="0" y="58224"/>
                    <a:pt x="58224" y="0"/>
                    <a:pt x="130048" y="0"/>
                  </a:cubicBezTo>
                  <a:lnTo>
                    <a:pt x="1877568" y="0"/>
                  </a:lnTo>
                  <a:cubicBezTo>
                    <a:pt x="1949392" y="0"/>
                    <a:pt x="2007616" y="58224"/>
                    <a:pt x="2007616" y="130048"/>
                  </a:cubicBezTo>
                  <a:lnTo>
                    <a:pt x="2007616" y="1170432"/>
                  </a:lnTo>
                  <a:cubicBezTo>
                    <a:pt x="2007616" y="1242256"/>
                    <a:pt x="1949392" y="1300480"/>
                    <a:pt x="1877568" y="1300480"/>
                  </a:cubicBezTo>
                  <a:lnTo>
                    <a:pt x="130048" y="1300480"/>
                  </a:lnTo>
                  <a:cubicBezTo>
                    <a:pt x="58224" y="1300480"/>
                    <a:pt x="0" y="1242256"/>
                    <a:pt x="0" y="1170432"/>
                  </a:cubicBezTo>
                  <a:lnTo>
                    <a:pt x="0" y="130048"/>
                  </a:lnTo>
                  <a:close/>
                </a:path>
              </a:pathLst>
            </a:custGeom>
            <a:noFill/>
            <a:ln w="12700" cap="flat" cmpd="sng" algn="ctr">
              <a:solidFill>
                <a:srgbClr val="003399"/>
              </a:solidFill>
              <a:prstDash val="solid"/>
              <a:miter lim="800000"/>
            </a:ln>
            <a:effectLst/>
          </p:spPr>
          <p:txBody>
            <a:bodyPr spcFirstLastPara="0" vert="horz" wrap="square" lIns="558863" tIns="350991" rIns="107151" bIns="107150" numCol="1" spcCol="1270" anchor="t" anchorCtr="0">
              <a:noAutofit/>
            </a:bodyPr>
            <a:lstStyle/>
            <a:p>
              <a:pPr defTabSz="1097280"/>
              <a:endParaRPr lang="de-AT" sz="1620">
                <a:solidFill>
                  <a:srgbClr val="000000"/>
                </a:solidFill>
                <a:latin typeface="Verdana"/>
              </a:endParaRPr>
            </a:p>
          </p:txBody>
        </p:sp>
        <p:sp>
          <p:nvSpPr>
            <p:cNvPr id="11" name="Freihandform 10"/>
            <p:cNvSpPr/>
            <p:nvPr/>
          </p:nvSpPr>
          <p:spPr>
            <a:xfrm>
              <a:off x="-1021231" y="1813955"/>
              <a:ext cx="2960474" cy="2523766"/>
            </a:xfrm>
            <a:custGeom>
              <a:avLst/>
              <a:gdLst>
                <a:gd name="connsiteX0" fmla="*/ 0 w 2007616"/>
                <a:gd name="connsiteY0" fmla="*/ 130048 h 1300480"/>
                <a:gd name="connsiteX1" fmla="*/ 130048 w 2007616"/>
                <a:gd name="connsiteY1" fmla="*/ 0 h 1300480"/>
                <a:gd name="connsiteX2" fmla="*/ 1877568 w 2007616"/>
                <a:gd name="connsiteY2" fmla="*/ 0 h 1300480"/>
                <a:gd name="connsiteX3" fmla="*/ 2007616 w 2007616"/>
                <a:gd name="connsiteY3" fmla="*/ 130048 h 1300480"/>
                <a:gd name="connsiteX4" fmla="*/ 2007616 w 2007616"/>
                <a:gd name="connsiteY4" fmla="*/ 1170432 h 1300480"/>
                <a:gd name="connsiteX5" fmla="*/ 1877568 w 2007616"/>
                <a:gd name="connsiteY5" fmla="*/ 1300480 h 1300480"/>
                <a:gd name="connsiteX6" fmla="*/ 130048 w 2007616"/>
                <a:gd name="connsiteY6" fmla="*/ 1300480 h 1300480"/>
                <a:gd name="connsiteX7" fmla="*/ 0 w 2007616"/>
                <a:gd name="connsiteY7" fmla="*/ 1170432 h 1300480"/>
                <a:gd name="connsiteX8" fmla="*/ 0 w 2007616"/>
                <a:gd name="connsiteY8" fmla="*/ 130048 h 130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07616" h="1300480">
                  <a:moveTo>
                    <a:pt x="0" y="130048"/>
                  </a:moveTo>
                  <a:cubicBezTo>
                    <a:pt x="0" y="58224"/>
                    <a:pt x="58224" y="0"/>
                    <a:pt x="130048" y="0"/>
                  </a:cubicBezTo>
                  <a:lnTo>
                    <a:pt x="1877568" y="0"/>
                  </a:lnTo>
                  <a:cubicBezTo>
                    <a:pt x="1949392" y="0"/>
                    <a:pt x="2007616" y="58224"/>
                    <a:pt x="2007616" y="130048"/>
                  </a:cubicBezTo>
                  <a:lnTo>
                    <a:pt x="2007616" y="1170432"/>
                  </a:lnTo>
                  <a:cubicBezTo>
                    <a:pt x="2007616" y="1242256"/>
                    <a:pt x="1949392" y="1300480"/>
                    <a:pt x="1877568" y="1300480"/>
                  </a:cubicBezTo>
                  <a:lnTo>
                    <a:pt x="130048" y="1300480"/>
                  </a:lnTo>
                  <a:cubicBezTo>
                    <a:pt x="58224" y="1300480"/>
                    <a:pt x="0" y="1242256"/>
                    <a:pt x="0" y="1170432"/>
                  </a:cubicBezTo>
                  <a:lnTo>
                    <a:pt x="0" y="130048"/>
                  </a:lnTo>
                  <a:close/>
                </a:path>
              </a:pathLst>
            </a:custGeom>
            <a:noFill/>
            <a:ln w="12700" cap="flat" cmpd="sng" algn="ctr">
              <a:solidFill>
                <a:srgbClr val="003399"/>
              </a:solidFill>
              <a:prstDash val="solid"/>
              <a:miter lim="800000"/>
            </a:ln>
            <a:effectLst/>
          </p:spPr>
          <p:txBody>
            <a:bodyPr spcFirstLastPara="0" vert="horz" wrap="square" lIns="107150" tIns="350991" rIns="558864" bIns="107150" numCol="1" spcCol="1270" anchor="t" anchorCtr="0">
              <a:noAutofit/>
            </a:bodyPr>
            <a:lstStyle/>
            <a:p>
              <a:pPr defTabSz="1097280"/>
              <a:endParaRPr lang="de-AT" sz="1620">
                <a:solidFill>
                  <a:srgbClr val="000000"/>
                </a:solidFill>
                <a:latin typeface="Verdana"/>
              </a:endParaRPr>
            </a:p>
          </p:txBody>
        </p:sp>
        <p:sp>
          <p:nvSpPr>
            <p:cNvPr id="12" name="Freihandform 11"/>
            <p:cNvSpPr/>
            <p:nvPr/>
          </p:nvSpPr>
          <p:spPr>
            <a:xfrm>
              <a:off x="3081684" y="1799885"/>
              <a:ext cx="1774039" cy="1759713"/>
            </a:xfrm>
            <a:custGeom>
              <a:avLst/>
              <a:gdLst>
                <a:gd name="connsiteX0" fmla="*/ 0 w 1759712"/>
                <a:gd name="connsiteY0" fmla="*/ 1759712 h 1759712"/>
                <a:gd name="connsiteX1" fmla="*/ 1759712 w 1759712"/>
                <a:gd name="connsiteY1" fmla="*/ 0 h 1759712"/>
                <a:gd name="connsiteX2" fmla="*/ 1759712 w 1759712"/>
                <a:gd name="connsiteY2" fmla="*/ 1759712 h 1759712"/>
                <a:gd name="connsiteX3" fmla="*/ 0 w 1759712"/>
                <a:gd name="connsiteY3" fmla="*/ 1759712 h 1759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9712" h="1759712">
                  <a:moveTo>
                    <a:pt x="1759712" y="0"/>
                  </a:moveTo>
                  <a:cubicBezTo>
                    <a:pt x="1759712" y="971862"/>
                    <a:pt x="971862" y="1759712"/>
                    <a:pt x="0" y="1759712"/>
                  </a:cubicBezTo>
                  <a:lnTo>
                    <a:pt x="0" y="0"/>
                  </a:lnTo>
                  <a:lnTo>
                    <a:pt x="1759712" y="0"/>
                  </a:lnTo>
                  <a:close/>
                </a:path>
              </a:pathLst>
            </a:custGeom>
            <a:solidFill>
              <a:srgbClr val="FDC608"/>
            </a:solidFill>
            <a:ln>
              <a:solidFill>
                <a:srgbClr val="FFFFFF"/>
              </a:solidFill>
            </a:ln>
            <a:effectLst/>
          </p:spPr>
          <p:txBody>
            <a:bodyPr spcFirstLastPara="0" vert="horz" wrap="square" lIns="122682" tIns="122683" rIns="509238" bIns="509238" numCol="1" spcCol="1270" anchor="t" anchorCtr="0">
              <a:noAutofit/>
            </a:bodyPr>
            <a:lstStyle/>
            <a:p>
              <a:pPr algn="ctr" defTabSz="1097280">
                <a:lnSpc>
                  <a:spcPct val="90000"/>
                </a:lnSpc>
                <a:spcAft>
                  <a:spcPts val="2269"/>
                </a:spcAft>
              </a:pPr>
              <a:r>
                <a:rPr lang="de-DE" sz="3750" b="1" dirty="0">
                  <a:solidFill>
                    <a:srgbClr val="FFFFFF"/>
                  </a:solidFill>
                  <a:latin typeface="Montserrat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de-AT" sz="3750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</a:endParaRPr>
            </a:p>
          </p:txBody>
        </p:sp>
        <p:sp>
          <p:nvSpPr>
            <p:cNvPr id="13" name="Freihandform 12"/>
            <p:cNvSpPr/>
            <p:nvPr/>
          </p:nvSpPr>
          <p:spPr>
            <a:xfrm>
              <a:off x="1240692" y="1799886"/>
              <a:ext cx="1774039" cy="1759713"/>
            </a:xfrm>
            <a:custGeom>
              <a:avLst/>
              <a:gdLst>
                <a:gd name="connsiteX0" fmla="*/ 0 w 1759712"/>
                <a:gd name="connsiteY0" fmla="*/ 1759712 h 1759712"/>
                <a:gd name="connsiteX1" fmla="*/ 1759712 w 1759712"/>
                <a:gd name="connsiteY1" fmla="*/ 0 h 1759712"/>
                <a:gd name="connsiteX2" fmla="*/ 1759712 w 1759712"/>
                <a:gd name="connsiteY2" fmla="*/ 1759712 h 1759712"/>
                <a:gd name="connsiteX3" fmla="*/ 0 w 1759712"/>
                <a:gd name="connsiteY3" fmla="*/ 1759712 h 1759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9712" h="1759712">
                  <a:moveTo>
                    <a:pt x="1759712" y="1759712"/>
                  </a:moveTo>
                  <a:cubicBezTo>
                    <a:pt x="787850" y="1759712"/>
                    <a:pt x="0" y="971862"/>
                    <a:pt x="0" y="0"/>
                  </a:cubicBezTo>
                  <a:lnTo>
                    <a:pt x="1759712" y="0"/>
                  </a:lnTo>
                  <a:lnTo>
                    <a:pt x="1759712" y="1759712"/>
                  </a:lnTo>
                  <a:close/>
                </a:path>
              </a:pathLst>
            </a:custGeom>
            <a:solidFill>
              <a:srgbClr val="FDC608"/>
            </a:solidFill>
            <a:ln>
              <a:solidFill>
                <a:srgbClr val="FFFFFF"/>
              </a:solidFill>
            </a:ln>
            <a:effectLst/>
          </p:spPr>
          <p:txBody>
            <a:bodyPr spcFirstLastPara="0" vert="horz" wrap="square" lIns="509238" tIns="122682" rIns="122681" bIns="509238" numCol="1" spcCol="1270" anchor="t" anchorCtr="0">
              <a:noAutofit/>
            </a:bodyPr>
            <a:lstStyle/>
            <a:p>
              <a:pPr algn="ctr" defTabSz="1097280">
                <a:lnSpc>
                  <a:spcPct val="90000"/>
                </a:lnSpc>
                <a:spcAft>
                  <a:spcPts val="2269"/>
                </a:spcAft>
              </a:pPr>
              <a:r>
                <a:rPr lang="de-DE" sz="3750" b="1" dirty="0">
                  <a:solidFill>
                    <a:srgbClr val="FFFFFF"/>
                  </a:solidFill>
                  <a:latin typeface="Montserrat"/>
                  <a:ea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de-AT" sz="3750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</a:endParaRPr>
            </a:p>
          </p:txBody>
        </p:sp>
      </p:grpSp>
      <p:sp>
        <p:nvSpPr>
          <p:cNvPr id="14" name="Rechteck 13"/>
          <p:cNvSpPr/>
          <p:nvPr/>
        </p:nvSpPr>
        <p:spPr>
          <a:xfrm>
            <a:off x="2621038" y="2112091"/>
            <a:ext cx="2208964" cy="173709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defTabSz="1097280"/>
            <a:r>
              <a:rPr lang="bg-BG" sz="1500" b="1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Силни страни</a:t>
            </a:r>
            <a:endParaRPr lang="en-GB" sz="1620" dirty="0">
              <a:solidFill>
                <a:srgbClr val="000000"/>
              </a:solidFill>
              <a:latin typeface="Montserra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defTabSz="1097280">
              <a:spcAft>
                <a:spcPts val="500"/>
              </a:spcAft>
              <a:buClr>
                <a:srgbClr val="3C7486"/>
              </a:buClr>
            </a:pPr>
            <a:endParaRPr lang="en-GB" sz="788" dirty="0">
              <a:solidFill>
                <a:srgbClr val="000000"/>
              </a:solidFill>
              <a:latin typeface="Montserrat"/>
              <a:cs typeface="Times New Roman" panose="02020603050405020304" pitchFamily="18" charset="0"/>
            </a:endParaRPr>
          </a:p>
          <a:p>
            <a:pPr indent="-91440" defTabSz="1097280">
              <a:spcAft>
                <a:spcPts val="500"/>
              </a:spcAft>
              <a:buClr>
                <a:srgbClr val="3C7486"/>
              </a:buClr>
            </a:pPr>
            <a:r>
              <a:rPr lang="bg-BG" sz="1000" i="1" dirty="0">
                <a:solidFill>
                  <a:srgbClr val="000000"/>
                </a:solidFill>
                <a:latin typeface="Montserrat" pitchFamily="50" charset="0"/>
              </a:rPr>
              <a:t>Кои са нещата, които правите добре? Какви вътрешни ресурси притежавате? Какви са преимуществата ви в сравнение с конкуренцията?</a:t>
            </a:r>
            <a:r>
              <a:rPr lang="en-US" sz="1000" i="1" dirty="0">
                <a:solidFill>
                  <a:srgbClr val="000000"/>
                </a:solidFill>
                <a:latin typeface="Montserrat" pitchFamily="50" charset="0"/>
              </a:rPr>
              <a:t> </a:t>
            </a:r>
            <a:endParaRPr lang="en-US" sz="1000" i="1" dirty="0">
              <a:solidFill>
                <a:srgbClr val="000000"/>
              </a:solidFill>
              <a:latin typeface="Montserrat" pitchFamily="50" charset="0"/>
            </a:endParaRPr>
          </a:p>
          <a:p>
            <a:pPr defTabSz="1097280"/>
            <a:r>
              <a:rPr lang="en-GB" sz="825" i="1" dirty="0">
                <a:solidFill>
                  <a:srgbClr val="000000"/>
                </a:solidFill>
                <a:latin typeface="Verdana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AT" sz="825" i="1" dirty="0">
              <a:solidFill>
                <a:srgbClr val="000000"/>
              </a:solidFill>
              <a:latin typeface="Verdana"/>
              <a:ea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7455279" y="1898266"/>
            <a:ext cx="2590685" cy="185685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defTabSz="1097280"/>
            <a:endParaRPr lang="en-US" sz="1500" dirty="0">
              <a:solidFill>
                <a:srgbClr val="000000"/>
              </a:solidFill>
              <a:latin typeface="Montserrat"/>
              <a:ea typeface="Times New Roman" panose="02020603050405020304" pitchFamily="18" charset="0"/>
            </a:endParaRPr>
          </a:p>
          <a:p>
            <a:pPr defTabSz="1097280"/>
            <a:r>
              <a:rPr lang="bg-BG" sz="1500" b="1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</a:rPr>
              <a:t>Слаби страни</a:t>
            </a:r>
            <a:endParaRPr lang="en-US" sz="1620" dirty="0">
              <a:solidFill>
                <a:srgbClr val="000000"/>
              </a:solidFill>
              <a:latin typeface="Montserrat"/>
              <a:ea typeface="Times New Roman" panose="02020603050405020304" pitchFamily="18" charset="0"/>
            </a:endParaRPr>
          </a:p>
          <a:p>
            <a:pPr defTabSz="1097280"/>
            <a:endParaRPr lang="en-US" sz="1620" dirty="0">
              <a:solidFill>
                <a:srgbClr val="3C7486"/>
              </a:solidFill>
              <a:latin typeface="Montserrat"/>
            </a:endParaRPr>
          </a:p>
          <a:p>
            <a:pPr defTabSz="1097280"/>
            <a:r>
              <a:rPr lang="bg-BG" sz="1000" i="1" dirty="0">
                <a:solidFill>
                  <a:srgbClr val="000000"/>
                </a:solidFill>
                <a:latin typeface="Montserrat" pitchFamily="50" charset="0"/>
              </a:rPr>
              <a:t>Какво липсва на проекта си? Кои са оганиченията на проекта ви? Кои обласити се нуждаят от подобрение, за да постигнете целите си?</a:t>
            </a:r>
            <a:endParaRPr lang="en-US" sz="1000" i="1" dirty="0">
              <a:solidFill>
                <a:srgbClr val="000000"/>
              </a:solidFill>
              <a:latin typeface="Montserrat" pitchFamily="50" charset="0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7514126" y="4047780"/>
            <a:ext cx="2473906" cy="145784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defTabSz="1097280"/>
            <a:r>
              <a:rPr lang="bg-BG" sz="1500" b="1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</a:rPr>
              <a:t>Опасности</a:t>
            </a:r>
            <a:endParaRPr lang="en-US" sz="1500" dirty="0">
              <a:solidFill>
                <a:srgbClr val="000000"/>
              </a:solidFill>
              <a:latin typeface="Montserrat"/>
              <a:ea typeface="Times New Roman" panose="02020603050405020304" pitchFamily="18" charset="0"/>
            </a:endParaRPr>
          </a:p>
          <a:p>
            <a:pPr defTabSz="1097280"/>
            <a:endParaRPr lang="en-US" sz="1500" dirty="0">
              <a:solidFill>
                <a:srgbClr val="000000"/>
              </a:solidFill>
              <a:latin typeface="Montserrat"/>
              <a:ea typeface="Times New Roman" panose="02020603050405020304" pitchFamily="18" charset="0"/>
            </a:endParaRPr>
          </a:p>
          <a:p>
            <a:pPr defTabSz="1097280"/>
            <a:r>
              <a:rPr lang="bg-BG" sz="1000" i="1" dirty="0">
                <a:solidFill>
                  <a:srgbClr val="000000"/>
                </a:solidFill>
                <a:latin typeface="Montserrat" pitchFamily="50" charset="0"/>
              </a:rPr>
              <a:t>Пред какви </a:t>
            </a:r>
            <a:r>
              <a:rPr lang="bg-BG" sz="1000" i="1" dirty="0">
                <a:solidFill>
                  <a:srgbClr val="000000"/>
                </a:solidFill>
                <a:latin typeface="Montserrat" pitchFamily="50" charset="0"/>
              </a:rPr>
              <a:t>рискове </a:t>
            </a:r>
            <a:r>
              <a:rPr lang="bg-BG" sz="1000" i="1" dirty="0">
                <a:solidFill>
                  <a:srgbClr val="000000"/>
                </a:solidFill>
                <a:latin typeface="Montserrat" pitchFamily="50" charset="0"/>
              </a:rPr>
              <a:t>сте изправени във връзка с моментната или бъдещата политическа, икономическа, социална, технолигична, правна ситуация или ситуацията в околната среда?</a:t>
            </a:r>
            <a:endParaRPr lang="en-US" sz="975" dirty="0">
              <a:solidFill>
                <a:srgbClr val="000000"/>
              </a:solidFill>
              <a:latin typeface="Montserrat"/>
              <a:ea typeface="Times New Roman" panose="02020603050405020304" pitchFamily="18" charset="0"/>
            </a:endParaRPr>
          </a:p>
          <a:p>
            <a:pPr defTabSz="1097280"/>
            <a:endParaRPr lang="en-US" sz="1620" dirty="0">
              <a:solidFill>
                <a:srgbClr val="000000"/>
              </a:solidFill>
              <a:latin typeface="Montserrat"/>
              <a:ea typeface="Times New Roman" panose="02020603050405020304" pitchFamily="18" charset="0"/>
            </a:endParaRPr>
          </a:p>
          <a:p>
            <a:pPr marL="128588" indent="-128588" defTabSz="1097280">
              <a:buFontTx/>
              <a:buChar char="-"/>
            </a:pPr>
            <a:endParaRPr lang="en-US" sz="975" dirty="0">
              <a:solidFill>
                <a:srgbClr val="000000"/>
              </a:solidFill>
              <a:latin typeface="Montserrat"/>
              <a:ea typeface="Times New Roman" panose="02020603050405020304" pitchFamily="18" charset="0"/>
            </a:endParaRPr>
          </a:p>
          <a:p>
            <a:pPr defTabSz="1097280"/>
            <a:endParaRPr lang="en-US" sz="975" dirty="0">
              <a:solidFill>
                <a:srgbClr val="000000"/>
              </a:solidFill>
              <a:latin typeface="Montserrat"/>
              <a:ea typeface="Times New Roman" panose="02020603050405020304" pitchFamily="18" charset="0"/>
            </a:endParaRPr>
          </a:p>
          <a:p>
            <a:pPr defTabSz="1097280"/>
            <a:endParaRPr lang="en-US" sz="975" dirty="0">
              <a:solidFill>
                <a:srgbClr val="000000"/>
              </a:solidFill>
              <a:latin typeface="Montserrat"/>
              <a:ea typeface="Times New Roman" panose="02020603050405020304" pitchFamily="18" charset="0"/>
            </a:endParaRPr>
          </a:p>
          <a:p>
            <a:pPr marL="128588" indent="-128588" defTabSz="1097280">
              <a:buFontTx/>
              <a:buChar char="-"/>
            </a:pPr>
            <a:endParaRPr lang="en-US" sz="975" dirty="0">
              <a:solidFill>
                <a:srgbClr val="000000"/>
              </a:solidFill>
              <a:latin typeface="Montserrat"/>
              <a:ea typeface="Times New Roman" panose="02020603050405020304" pitchFamily="18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2611869" y="3986261"/>
            <a:ext cx="2251811" cy="1355355"/>
          </a:xfrm>
          <a:prstGeom prst="rect">
            <a:avLst/>
          </a:prstGeom>
          <a:ln>
            <a:noFill/>
          </a:ln>
        </p:spPr>
        <p:txBody>
          <a:bodyPr wrap="square">
            <a:noAutofit/>
          </a:bodyPr>
          <a:lstStyle/>
          <a:p>
            <a:pPr defTabSz="1097280"/>
            <a:r>
              <a:rPr lang="bg-BG" sz="1500" b="1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</a:rPr>
              <a:t>Възможности</a:t>
            </a:r>
            <a:endParaRPr lang="en-US" sz="1620" dirty="0">
              <a:solidFill>
                <a:srgbClr val="000000"/>
              </a:solidFill>
              <a:latin typeface="Montserrat"/>
              <a:ea typeface="Times New Roman" panose="02020603050405020304" pitchFamily="18" charset="0"/>
            </a:endParaRPr>
          </a:p>
          <a:p>
            <a:pPr marL="128588" indent="-128588" defTabSz="1097280">
              <a:buFontTx/>
              <a:buChar char="-"/>
            </a:pPr>
            <a:endParaRPr lang="en-US" sz="975" dirty="0">
              <a:solidFill>
                <a:srgbClr val="000000"/>
              </a:solidFill>
              <a:latin typeface="Montserrat"/>
              <a:ea typeface="Times New Roman" panose="02020603050405020304" pitchFamily="18" charset="0"/>
            </a:endParaRPr>
          </a:p>
          <a:p>
            <a:pPr defTabSz="1097280"/>
            <a:r>
              <a:rPr lang="bg-BG" sz="1000" i="1" dirty="0">
                <a:solidFill>
                  <a:srgbClr val="000000"/>
                </a:solidFill>
                <a:latin typeface="Montserrat" pitchFamily="50" charset="0"/>
              </a:rPr>
              <a:t>Пред какви възможности сте изправени във връзка с моментната или бъдещата политическа, икономическа, социална, технолигична, правна ситуация или ситуацията в околната среда?</a:t>
            </a:r>
            <a:endParaRPr lang="en-US" sz="975" dirty="0">
              <a:solidFill>
                <a:srgbClr val="000000"/>
              </a:solidFill>
              <a:latin typeface="Montserra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5431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/>
          <p:cNvGrpSpPr/>
          <p:nvPr/>
        </p:nvGrpSpPr>
        <p:grpSpPr>
          <a:xfrm>
            <a:off x="2506377" y="2034121"/>
            <a:ext cx="7374038" cy="1889060"/>
            <a:chOff x="-998315" y="-937803"/>
            <a:chExt cx="8703517" cy="2929162"/>
          </a:xfrm>
        </p:grpSpPr>
        <p:sp>
          <p:nvSpPr>
            <p:cNvPr id="4" name="Freihandform 3"/>
            <p:cNvSpPr/>
            <p:nvPr/>
          </p:nvSpPr>
          <p:spPr>
            <a:xfrm>
              <a:off x="4169860" y="-937803"/>
              <a:ext cx="3535342" cy="2908325"/>
            </a:xfrm>
            <a:custGeom>
              <a:avLst/>
              <a:gdLst>
                <a:gd name="connsiteX0" fmla="*/ 0 w 2007616"/>
                <a:gd name="connsiteY0" fmla="*/ 130048 h 1300480"/>
                <a:gd name="connsiteX1" fmla="*/ 130048 w 2007616"/>
                <a:gd name="connsiteY1" fmla="*/ 0 h 1300480"/>
                <a:gd name="connsiteX2" fmla="*/ 1877568 w 2007616"/>
                <a:gd name="connsiteY2" fmla="*/ 0 h 1300480"/>
                <a:gd name="connsiteX3" fmla="*/ 2007616 w 2007616"/>
                <a:gd name="connsiteY3" fmla="*/ 130048 h 1300480"/>
                <a:gd name="connsiteX4" fmla="*/ 2007616 w 2007616"/>
                <a:gd name="connsiteY4" fmla="*/ 1170432 h 1300480"/>
                <a:gd name="connsiteX5" fmla="*/ 1877568 w 2007616"/>
                <a:gd name="connsiteY5" fmla="*/ 1300480 h 1300480"/>
                <a:gd name="connsiteX6" fmla="*/ 130048 w 2007616"/>
                <a:gd name="connsiteY6" fmla="*/ 1300480 h 1300480"/>
                <a:gd name="connsiteX7" fmla="*/ 0 w 2007616"/>
                <a:gd name="connsiteY7" fmla="*/ 1170432 h 1300480"/>
                <a:gd name="connsiteX8" fmla="*/ 0 w 2007616"/>
                <a:gd name="connsiteY8" fmla="*/ 130048 h 130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07616" h="1300480">
                  <a:moveTo>
                    <a:pt x="0" y="130048"/>
                  </a:moveTo>
                  <a:cubicBezTo>
                    <a:pt x="0" y="58224"/>
                    <a:pt x="58224" y="0"/>
                    <a:pt x="130048" y="0"/>
                  </a:cubicBezTo>
                  <a:lnTo>
                    <a:pt x="1877568" y="0"/>
                  </a:lnTo>
                  <a:cubicBezTo>
                    <a:pt x="1949392" y="0"/>
                    <a:pt x="2007616" y="58224"/>
                    <a:pt x="2007616" y="130048"/>
                  </a:cubicBezTo>
                  <a:lnTo>
                    <a:pt x="2007616" y="1170432"/>
                  </a:lnTo>
                  <a:cubicBezTo>
                    <a:pt x="2007616" y="1242256"/>
                    <a:pt x="1949392" y="1300480"/>
                    <a:pt x="1877568" y="1300480"/>
                  </a:cubicBezTo>
                  <a:lnTo>
                    <a:pt x="130048" y="1300480"/>
                  </a:lnTo>
                  <a:cubicBezTo>
                    <a:pt x="58224" y="1300480"/>
                    <a:pt x="0" y="1242256"/>
                    <a:pt x="0" y="1170432"/>
                  </a:cubicBezTo>
                  <a:lnTo>
                    <a:pt x="0" y="130048"/>
                  </a:lnTo>
                  <a:close/>
                </a:path>
              </a:pathLst>
            </a:custGeom>
            <a:noFill/>
            <a:ln w="12700" cap="flat" cmpd="sng" algn="ctr">
              <a:solidFill>
                <a:srgbClr val="003399"/>
              </a:solidFill>
              <a:prstDash val="solid"/>
              <a:miter lim="800000"/>
            </a:ln>
            <a:effectLst/>
          </p:spPr>
          <p:txBody>
            <a:bodyPr spcFirstLastPara="0" vert="horz" wrap="square" lIns="558863" tIns="107150" rIns="107151" bIns="350990" numCol="1" spcCol="1270" anchor="t" anchorCtr="0">
              <a:noAutofit/>
            </a:bodyPr>
            <a:lstStyle/>
            <a:p>
              <a:pPr defTabSz="1097280"/>
              <a:endParaRPr lang="de-AT" sz="1620">
                <a:solidFill>
                  <a:srgbClr val="000000"/>
                </a:solidFill>
                <a:latin typeface="Verdana"/>
              </a:endParaRPr>
            </a:p>
          </p:txBody>
        </p:sp>
        <p:sp>
          <p:nvSpPr>
            <p:cNvPr id="6" name="Freihandform 5"/>
            <p:cNvSpPr/>
            <p:nvPr/>
          </p:nvSpPr>
          <p:spPr>
            <a:xfrm>
              <a:off x="-998315" y="-937803"/>
              <a:ext cx="2982608" cy="2908325"/>
            </a:xfrm>
            <a:custGeom>
              <a:avLst/>
              <a:gdLst>
                <a:gd name="connsiteX0" fmla="*/ 0 w 2007616"/>
                <a:gd name="connsiteY0" fmla="*/ 130048 h 1300480"/>
                <a:gd name="connsiteX1" fmla="*/ 130048 w 2007616"/>
                <a:gd name="connsiteY1" fmla="*/ 0 h 1300480"/>
                <a:gd name="connsiteX2" fmla="*/ 1877568 w 2007616"/>
                <a:gd name="connsiteY2" fmla="*/ 0 h 1300480"/>
                <a:gd name="connsiteX3" fmla="*/ 2007616 w 2007616"/>
                <a:gd name="connsiteY3" fmla="*/ 130048 h 1300480"/>
                <a:gd name="connsiteX4" fmla="*/ 2007616 w 2007616"/>
                <a:gd name="connsiteY4" fmla="*/ 1170432 h 1300480"/>
                <a:gd name="connsiteX5" fmla="*/ 1877568 w 2007616"/>
                <a:gd name="connsiteY5" fmla="*/ 1300480 h 1300480"/>
                <a:gd name="connsiteX6" fmla="*/ 130048 w 2007616"/>
                <a:gd name="connsiteY6" fmla="*/ 1300480 h 1300480"/>
                <a:gd name="connsiteX7" fmla="*/ 0 w 2007616"/>
                <a:gd name="connsiteY7" fmla="*/ 1170432 h 1300480"/>
                <a:gd name="connsiteX8" fmla="*/ 0 w 2007616"/>
                <a:gd name="connsiteY8" fmla="*/ 130048 h 130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07616" h="1300480">
                  <a:moveTo>
                    <a:pt x="0" y="130048"/>
                  </a:moveTo>
                  <a:cubicBezTo>
                    <a:pt x="0" y="58224"/>
                    <a:pt x="58224" y="0"/>
                    <a:pt x="130048" y="0"/>
                  </a:cubicBezTo>
                  <a:lnTo>
                    <a:pt x="1877568" y="0"/>
                  </a:lnTo>
                  <a:cubicBezTo>
                    <a:pt x="1949392" y="0"/>
                    <a:pt x="2007616" y="58224"/>
                    <a:pt x="2007616" y="130048"/>
                  </a:cubicBezTo>
                  <a:lnTo>
                    <a:pt x="2007616" y="1170432"/>
                  </a:lnTo>
                  <a:cubicBezTo>
                    <a:pt x="2007616" y="1242256"/>
                    <a:pt x="1949392" y="1300480"/>
                    <a:pt x="1877568" y="1300480"/>
                  </a:cubicBezTo>
                  <a:lnTo>
                    <a:pt x="130048" y="1300480"/>
                  </a:lnTo>
                  <a:cubicBezTo>
                    <a:pt x="58224" y="1300480"/>
                    <a:pt x="0" y="1242256"/>
                    <a:pt x="0" y="1170432"/>
                  </a:cubicBezTo>
                  <a:lnTo>
                    <a:pt x="0" y="130048"/>
                  </a:lnTo>
                  <a:close/>
                </a:path>
              </a:pathLst>
            </a:custGeom>
            <a:noFill/>
            <a:ln w="12700" cap="flat" cmpd="sng" algn="ctr">
              <a:solidFill>
                <a:srgbClr val="003399"/>
              </a:solidFill>
              <a:prstDash val="solid"/>
              <a:miter lim="800000"/>
            </a:ln>
            <a:effectLst/>
          </p:spPr>
          <p:txBody>
            <a:bodyPr spcFirstLastPara="0" vert="horz" wrap="square" lIns="107150" tIns="107150" rIns="558864" bIns="350990" numCol="1" spcCol="1270" anchor="t" anchorCtr="0">
              <a:noAutofit/>
            </a:bodyPr>
            <a:lstStyle/>
            <a:p>
              <a:pPr defTabSz="1097280"/>
              <a:endParaRPr lang="de-AT" sz="1620">
                <a:solidFill>
                  <a:srgbClr val="000000"/>
                </a:solidFill>
                <a:latin typeface="Verdana"/>
              </a:endParaRPr>
            </a:p>
          </p:txBody>
        </p:sp>
        <p:sp>
          <p:nvSpPr>
            <p:cNvPr id="7" name="Freihandform 6"/>
            <p:cNvSpPr/>
            <p:nvPr/>
          </p:nvSpPr>
          <p:spPr>
            <a:xfrm>
              <a:off x="1269515" y="231647"/>
              <a:ext cx="1815253" cy="1759712"/>
            </a:xfrm>
            <a:custGeom>
              <a:avLst/>
              <a:gdLst>
                <a:gd name="connsiteX0" fmla="*/ 0 w 1759712"/>
                <a:gd name="connsiteY0" fmla="*/ 1759712 h 1759712"/>
                <a:gd name="connsiteX1" fmla="*/ 1759712 w 1759712"/>
                <a:gd name="connsiteY1" fmla="*/ 0 h 1759712"/>
                <a:gd name="connsiteX2" fmla="*/ 1759712 w 1759712"/>
                <a:gd name="connsiteY2" fmla="*/ 1759712 h 1759712"/>
                <a:gd name="connsiteX3" fmla="*/ 0 w 1759712"/>
                <a:gd name="connsiteY3" fmla="*/ 1759712 h 1759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9712" h="1759712">
                  <a:moveTo>
                    <a:pt x="0" y="1759712"/>
                  </a:moveTo>
                  <a:cubicBezTo>
                    <a:pt x="0" y="787850"/>
                    <a:pt x="787850" y="0"/>
                    <a:pt x="1759712" y="0"/>
                  </a:cubicBezTo>
                  <a:lnTo>
                    <a:pt x="1759712" y="1759712"/>
                  </a:lnTo>
                  <a:lnTo>
                    <a:pt x="0" y="1759712"/>
                  </a:lnTo>
                  <a:close/>
                </a:path>
              </a:pathLst>
            </a:custGeom>
            <a:solidFill>
              <a:srgbClr val="003399"/>
            </a:solidFill>
            <a:ln>
              <a:solidFill>
                <a:srgbClr val="FFFFFF"/>
              </a:solidFill>
            </a:ln>
            <a:effectLst/>
          </p:spPr>
          <p:txBody>
            <a:bodyPr spcFirstLastPara="0" vert="horz" wrap="square" lIns="509238" tIns="509238" rIns="122682" bIns="122682" numCol="1" spcCol="1270" anchor="b" anchorCtr="0">
              <a:noAutofit/>
            </a:bodyPr>
            <a:lstStyle/>
            <a:p>
              <a:pPr algn="ctr" defTabSz="1097280">
                <a:lnSpc>
                  <a:spcPct val="90000"/>
                </a:lnSpc>
                <a:spcAft>
                  <a:spcPts val="2269"/>
                </a:spcAft>
              </a:pPr>
              <a:r>
                <a:rPr lang="de-DE" sz="3750" b="1" dirty="0">
                  <a:solidFill>
                    <a:srgbClr val="FFFFFF"/>
                  </a:solidFill>
                  <a:latin typeface="Montserrat"/>
                  <a:ea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de-AT" sz="3750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</a:endParaRPr>
            </a:p>
          </p:txBody>
        </p:sp>
        <p:sp>
          <p:nvSpPr>
            <p:cNvPr id="8" name="Freihandform 7"/>
            <p:cNvSpPr/>
            <p:nvPr/>
          </p:nvSpPr>
          <p:spPr>
            <a:xfrm>
              <a:off x="3153277" y="231647"/>
              <a:ext cx="1815253" cy="1759712"/>
            </a:xfrm>
            <a:custGeom>
              <a:avLst/>
              <a:gdLst>
                <a:gd name="connsiteX0" fmla="*/ 0 w 1759712"/>
                <a:gd name="connsiteY0" fmla="*/ 1759712 h 1759712"/>
                <a:gd name="connsiteX1" fmla="*/ 1759712 w 1759712"/>
                <a:gd name="connsiteY1" fmla="*/ 0 h 1759712"/>
                <a:gd name="connsiteX2" fmla="*/ 1759712 w 1759712"/>
                <a:gd name="connsiteY2" fmla="*/ 1759712 h 1759712"/>
                <a:gd name="connsiteX3" fmla="*/ 0 w 1759712"/>
                <a:gd name="connsiteY3" fmla="*/ 1759712 h 1759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9712" h="1759712">
                  <a:moveTo>
                    <a:pt x="0" y="0"/>
                  </a:moveTo>
                  <a:cubicBezTo>
                    <a:pt x="971862" y="0"/>
                    <a:pt x="1759712" y="787850"/>
                    <a:pt x="1759712" y="1759712"/>
                  </a:cubicBezTo>
                  <a:lnTo>
                    <a:pt x="0" y="17597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  <a:ln>
              <a:solidFill>
                <a:srgbClr val="FFFFFF"/>
              </a:solidFill>
            </a:ln>
            <a:effectLst/>
          </p:spPr>
          <p:txBody>
            <a:bodyPr spcFirstLastPara="0" vert="horz" wrap="square" lIns="122682" tIns="509238" rIns="509238" bIns="122682" numCol="1" spcCol="1270" anchor="b" anchorCtr="0">
              <a:noAutofit/>
            </a:bodyPr>
            <a:lstStyle/>
            <a:p>
              <a:pPr algn="ctr" defTabSz="1097280">
                <a:lnSpc>
                  <a:spcPct val="90000"/>
                </a:lnSpc>
                <a:spcAft>
                  <a:spcPts val="2269"/>
                </a:spcAft>
              </a:pPr>
              <a:r>
                <a:rPr lang="de-DE" sz="3750" b="1" dirty="0">
                  <a:solidFill>
                    <a:srgbClr val="FFFFFF"/>
                  </a:solidFill>
                  <a:latin typeface="Montserrat"/>
                  <a:ea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endParaRPr lang="de-AT" sz="3750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</a:endParaRP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2466859" y="4005067"/>
            <a:ext cx="7473524" cy="1636688"/>
            <a:chOff x="-1021231" y="1799885"/>
            <a:chExt cx="8620665" cy="2537836"/>
          </a:xfrm>
        </p:grpSpPr>
        <p:sp>
          <p:nvSpPr>
            <p:cNvPr id="10" name="Freihandform 9"/>
            <p:cNvSpPr/>
            <p:nvPr/>
          </p:nvSpPr>
          <p:spPr>
            <a:xfrm>
              <a:off x="4098779" y="1832611"/>
              <a:ext cx="3500655" cy="2505108"/>
            </a:xfrm>
            <a:custGeom>
              <a:avLst/>
              <a:gdLst>
                <a:gd name="connsiteX0" fmla="*/ 0 w 2007616"/>
                <a:gd name="connsiteY0" fmla="*/ 130048 h 1300480"/>
                <a:gd name="connsiteX1" fmla="*/ 130048 w 2007616"/>
                <a:gd name="connsiteY1" fmla="*/ 0 h 1300480"/>
                <a:gd name="connsiteX2" fmla="*/ 1877568 w 2007616"/>
                <a:gd name="connsiteY2" fmla="*/ 0 h 1300480"/>
                <a:gd name="connsiteX3" fmla="*/ 2007616 w 2007616"/>
                <a:gd name="connsiteY3" fmla="*/ 130048 h 1300480"/>
                <a:gd name="connsiteX4" fmla="*/ 2007616 w 2007616"/>
                <a:gd name="connsiteY4" fmla="*/ 1170432 h 1300480"/>
                <a:gd name="connsiteX5" fmla="*/ 1877568 w 2007616"/>
                <a:gd name="connsiteY5" fmla="*/ 1300480 h 1300480"/>
                <a:gd name="connsiteX6" fmla="*/ 130048 w 2007616"/>
                <a:gd name="connsiteY6" fmla="*/ 1300480 h 1300480"/>
                <a:gd name="connsiteX7" fmla="*/ 0 w 2007616"/>
                <a:gd name="connsiteY7" fmla="*/ 1170432 h 1300480"/>
                <a:gd name="connsiteX8" fmla="*/ 0 w 2007616"/>
                <a:gd name="connsiteY8" fmla="*/ 130048 h 130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07616" h="1300480">
                  <a:moveTo>
                    <a:pt x="0" y="130048"/>
                  </a:moveTo>
                  <a:cubicBezTo>
                    <a:pt x="0" y="58224"/>
                    <a:pt x="58224" y="0"/>
                    <a:pt x="130048" y="0"/>
                  </a:cubicBezTo>
                  <a:lnTo>
                    <a:pt x="1877568" y="0"/>
                  </a:lnTo>
                  <a:cubicBezTo>
                    <a:pt x="1949392" y="0"/>
                    <a:pt x="2007616" y="58224"/>
                    <a:pt x="2007616" y="130048"/>
                  </a:cubicBezTo>
                  <a:lnTo>
                    <a:pt x="2007616" y="1170432"/>
                  </a:lnTo>
                  <a:cubicBezTo>
                    <a:pt x="2007616" y="1242256"/>
                    <a:pt x="1949392" y="1300480"/>
                    <a:pt x="1877568" y="1300480"/>
                  </a:cubicBezTo>
                  <a:lnTo>
                    <a:pt x="130048" y="1300480"/>
                  </a:lnTo>
                  <a:cubicBezTo>
                    <a:pt x="58224" y="1300480"/>
                    <a:pt x="0" y="1242256"/>
                    <a:pt x="0" y="1170432"/>
                  </a:cubicBezTo>
                  <a:lnTo>
                    <a:pt x="0" y="130048"/>
                  </a:lnTo>
                  <a:close/>
                </a:path>
              </a:pathLst>
            </a:custGeom>
            <a:noFill/>
            <a:ln w="12700" cap="flat" cmpd="sng" algn="ctr">
              <a:solidFill>
                <a:srgbClr val="003399"/>
              </a:solidFill>
              <a:prstDash val="solid"/>
              <a:miter lim="800000"/>
            </a:ln>
            <a:effectLst/>
          </p:spPr>
          <p:txBody>
            <a:bodyPr spcFirstLastPara="0" vert="horz" wrap="square" lIns="558863" tIns="350991" rIns="107151" bIns="107150" numCol="1" spcCol="1270" anchor="t" anchorCtr="0">
              <a:noAutofit/>
            </a:bodyPr>
            <a:lstStyle/>
            <a:p>
              <a:pPr defTabSz="1097280"/>
              <a:endParaRPr lang="de-AT" sz="1620">
                <a:solidFill>
                  <a:srgbClr val="000000"/>
                </a:solidFill>
                <a:latin typeface="Verdana"/>
              </a:endParaRPr>
            </a:p>
          </p:txBody>
        </p:sp>
        <p:sp>
          <p:nvSpPr>
            <p:cNvPr id="11" name="Freihandform 10"/>
            <p:cNvSpPr/>
            <p:nvPr/>
          </p:nvSpPr>
          <p:spPr>
            <a:xfrm>
              <a:off x="-1021231" y="1813955"/>
              <a:ext cx="2960474" cy="2523766"/>
            </a:xfrm>
            <a:custGeom>
              <a:avLst/>
              <a:gdLst>
                <a:gd name="connsiteX0" fmla="*/ 0 w 2007616"/>
                <a:gd name="connsiteY0" fmla="*/ 130048 h 1300480"/>
                <a:gd name="connsiteX1" fmla="*/ 130048 w 2007616"/>
                <a:gd name="connsiteY1" fmla="*/ 0 h 1300480"/>
                <a:gd name="connsiteX2" fmla="*/ 1877568 w 2007616"/>
                <a:gd name="connsiteY2" fmla="*/ 0 h 1300480"/>
                <a:gd name="connsiteX3" fmla="*/ 2007616 w 2007616"/>
                <a:gd name="connsiteY3" fmla="*/ 130048 h 1300480"/>
                <a:gd name="connsiteX4" fmla="*/ 2007616 w 2007616"/>
                <a:gd name="connsiteY4" fmla="*/ 1170432 h 1300480"/>
                <a:gd name="connsiteX5" fmla="*/ 1877568 w 2007616"/>
                <a:gd name="connsiteY5" fmla="*/ 1300480 h 1300480"/>
                <a:gd name="connsiteX6" fmla="*/ 130048 w 2007616"/>
                <a:gd name="connsiteY6" fmla="*/ 1300480 h 1300480"/>
                <a:gd name="connsiteX7" fmla="*/ 0 w 2007616"/>
                <a:gd name="connsiteY7" fmla="*/ 1170432 h 1300480"/>
                <a:gd name="connsiteX8" fmla="*/ 0 w 2007616"/>
                <a:gd name="connsiteY8" fmla="*/ 130048 h 130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07616" h="1300480">
                  <a:moveTo>
                    <a:pt x="0" y="130048"/>
                  </a:moveTo>
                  <a:cubicBezTo>
                    <a:pt x="0" y="58224"/>
                    <a:pt x="58224" y="0"/>
                    <a:pt x="130048" y="0"/>
                  </a:cubicBezTo>
                  <a:lnTo>
                    <a:pt x="1877568" y="0"/>
                  </a:lnTo>
                  <a:cubicBezTo>
                    <a:pt x="1949392" y="0"/>
                    <a:pt x="2007616" y="58224"/>
                    <a:pt x="2007616" y="130048"/>
                  </a:cubicBezTo>
                  <a:lnTo>
                    <a:pt x="2007616" y="1170432"/>
                  </a:lnTo>
                  <a:cubicBezTo>
                    <a:pt x="2007616" y="1242256"/>
                    <a:pt x="1949392" y="1300480"/>
                    <a:pt x="1877568" y="1300480"/>
                  </a:cubicBezTo>
                  <a:lnTo>
                    <a:pt x="130048" y="1300480"/>
                  </a:lnTo>
                  <a:cubicBezTo>
                    <a:pt x="58224" y="1300480"/>
                    <a:pt x="0" y="1242256"/>
                    <a:pt x="0" y="1170432"/>
                  </a:cubicBezTo>
                  <a:lnTo>
                    <a:pt x="0" y="130048"/>
                  </a:lnTo>
                  <a:close/>
                </a:path>
              </a:pathLst>
            </a:custGeom>
            <a:noFill/>
            <a:ln w="12700" cap="flat" cmpd="sng" algn="ctr">
              <a:solidFill>
                <a:srgbClr val="003399"/>
              </a:solidFill>
              <a:prstDash val="solid"/>
              <a:miter lim="800000"/>
            </a:ln>
            <a:effectLst/>
          </p:spPr>
          <p:txBody>
            <a:bodyPr spcFirstLastPara="0" vert="horz" wrap="square" lIns="107150" tIns="350991" rIns="558864" bIns="107150" numCol="1" spcCol="1270" anchor="t" anchorCtr="0">
              <a:noAutofit/>
            </a:bodyPr>
            <a:lstStyle/>
            <a:p>
              <a:pPr defTabSz="1097280"/>
              <a:endParaRPr lang="de-AT" sz="1620">
                <a:solidFill>
                  <a:srgbClr val="000000"/>
                </a:solidFill>
                <a:latin typeface="Verdana"/>
              </a:endParaRPr>
            </a:p>
          </p:txBody>
        </p:sp>
        <p:sp>
          <p:nvSpPr>
            <p:cNvPr id="12" name="Freihandform 11"/>
            <p:cNvSpPr/>
            <p:nvPr/>
          </p:nvSpPr>
          <p:spPr>
            <a:xfrm>
              <a:off x="3081684" y="1799885"/>
              <a:ext cx="1774039" cy="1759713"/>
            </a:xfrm>
            <a:custGeom>
              <a:avLst/>
              <a:gdLst>
                <a:gd name="connsiteX0" fmla="*/ 0 w 1759712"/>
                <a:gd name="connsiteY0" fmla="*/ 1759712 h 1759712"/>
                <a:gd name="connsiteX1" fmla="*/ 1759712 w 1759712"/>
                <a:gd name="connsiteY1" fmla="*/ 0 h 1759712"/>
                <a:gd name="connsiteX2" fmla="*/ 1759712 w 1759712"/>
                <a:gd name="connsiteY2" fmla="*/ 1759712 h 1759712"/>
                <a:gd name="connsiteX3" fmla="*/ 0 w 1759712"/>
                <a:gd name="connsiteY3" fmla="*/ 1759712 h 1759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9712" h="1759712">
                  <a:moveTo>
                    <a:pt x="1759712" y="0"/>
                  </a:moveTo>
                  <a:cubicBezTo>
                    <a:pt x="1759712" y="971862"/>
                    <a:pt x="971862" y="1759712"/>
                    <a:pt x="0" y="1759712"/>
                  </a:cubicBezTo>
                  <a:lnTo>
                    <a:pt x="0" y="0"/>
                  </a:lnTo>
                  <a:lnTo>
                    <a:pt x="1759712" y="0"/>
                  </a:lnTo>
                  <a:close/>
                </a:path>
              </a:pathLst>
            </a:custGeom>
            <a:solidFill>
              <a:srgbClr val="FDC608"/>
            </a:solidFill>
            <a:ln>
              <a:solidFill>
                <a:srgbClr val="FFFFFF"/>
              </a:solidFill>
            </a:ln>
            <a:effectLst/>
          </p:spPr>
          <p:txBody>
            <a:bodyPr spcFirstLastPara="0" vert="horz" wrap="square" lIns="122682" tIns="122683" rIns="509238" bIns="509238" numCol="1" spcCol="1270" anchor="t" anchorCtr="0">
              <a:noAutofit/>
            </a:bodyPr>
            <a:lstStyle/>
            <a:p>
              <a:pPr algn="ctr" defTabSz="1097280">
                <a:lnSpc>
                  <a:spcPct val="90000"/>
                </a:lnSpc>
                <a:spcAft>
                  <a:spcPts val="2269"/>
                </a:spcAft>
              </a:pPr>
              <a:r>
                <a:rPr lang="de-DE" sz="3750" b="1" dirty="0">
                  <a:solidFill>
                    <a:srgbClr val="FFFFFF"/>
                  </a:solidFill>
                  <a:latin typeface="Montserrat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de-AT" sz="3750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</a:endParaRPr>
            </a:p>
          </p:txBody>
        </p:sp>
        <p:sp>
          <p:nvSpPr>
            <p:cNvPr id="13" name="Freihandform 12"/>
            <p:cNvSpPr/>
            <p:nvPr/>
          </p:nvSpPr>
          <p:spPr>
            <a:xfrm>
              <a:off x="1240692" y="1799886"/>
              <a:ext cx="1774039" cy="1759713"/>
            </a:xfrm>
            <a:custGeom>
              <a:avLst/>
              <a:gdLst>
                <a:gd name="connsiteX0" fmla="*/ 0 w 1759712"/>
                <a:gd name="connsiteY0" fmla="*/ 1759712 h 1759712"/>
                <a:gd name="connsiteX1" fmla="*/ 1759712 w 1759712"/>
                <a:gd name="connsiteY1" fmla="*/ 0 h 1759712"/>
                <a:gd name="connsiteX2" fmla="*/ 1759712 w 1759712"/>
                <a:gd name="connsiteY2" fmla="*/ 1759712 h 1759712"/>
                <a:gd name="connsiteX3" fmla="*/ 0 w 1759712"/>
                <a:gd name="connsiteY3" fmla="*/ 1759712 h 1759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59712" h="1759712">
                  <a:moveTo>
                    <a:pt x="1759712" y="1759712"/>
                  </a:moveTo>
                  <a:cubicBezTo>
                    <a:pt x="787850" y="1759712"/>
                    <a:pt x="0" y="971862"/>
                    <a:pt x="0" y="0"/>
                  </a:cubicBezTo>
                  <a:lnTo>
                    <a:pt x="1759712" y="0"/>
                  </a:lnTo>
                  <a:lnTo>
                    <a:pt x="1759712" y="1759712"/>
                  </a:lnTo>
                  <a:close/>
                </a:path>
              </a:pathLst>
            </a:custGeom>
            <a:solidFill>
              <a:srgbClr val="FDC608"/>
            </a:solidFill>
            <a:ln>
              <a:solidFill>
                <a:srgbClr val="FFFFFF"/>
              </a:solidFill>
            </a:ln>
            <a:effectLst/>
          </p:spPr>
          <p:txBody>
            <a:bodyPr spcFirstLastPara="0" vert="horz" wrap="square" lIns="509238" tIns="122682" rIns="122681" bIns="509238" numCol="1" spcCol="1270" anchor="t" anchorCtr="0">
              <a:noAutofit/>
            </a:bodyPr>
            <a:lstStyle/>
            <a:p>
              <a:pPr algn="ctr" defTabSz="1097280">
                <a:lnSpc>
                  <a:spcPct val="90000"/>
                </a:lnSpc>
                <a:spcAft>
                  <a:spcPts val="2269"/>
                </a:spcAft>
              </a:pPr>
              <a:r>
                <a:rPr lang="de-DE" sz="3750" b="1" dirty="0">
                  <a:solidFill>
                    <a:srgbClr val="FFFFFF"/>
                  </a:solidFill>
                  <a:latin typeface="Montserrat"/>
                  <a:ea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de-AT" sz="3750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</a:endParaRPr>
            </a:p>
          </p:txBody>
        </p:sp>
      </p:grpSp>
      <p:sp>
        <p:nvSpPr>
          <p:cNvPr id="14" name="Rechteck 13"/>
          <p:cNvSpPr/>
          <p:nvPr/>
        </p:nvSpPr>
        <p:spPr>
          <a:xfrm>
            <a:off x="2621038" y="2112091"/>
            <a:ext cx="2208964" cy="173709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defTabSz="1097280"/>
            <a:r>
              <a:rPr lang="bg-BG" sz="1500" b="1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  <a:cs typeface="Times New Roman" panose="02020603050405020304" pitchFamily="18" charset="0"/>
              </a:rPr>
              <a:t>Силни страни</a:t>
            </a:r>
            <a:endParaRPr lang="en-GB" sz="1620" dirty="0">
              <a:solidFill>
                <a:srgbClr val="000000"/>
              </a:solidFill>
              <a:latin typeface="Montserra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8588" indent="-128588" defTabSz="1097280">
              <a:buFontTx/>
              <a:buChar char="-"/>
            </a:pPr>
            <a:endParaRPr lang="en-GB" sz="788" dirty="0">
              <a:solidFill>
                <a:srgbClr val="000000"/>
              </a:solidFill>
              <a:latin typeface="Montserra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defTabSz="1097280">
              <a:buFont typeface="Arial" panose="020B0604020202020204" pitchFamily="34" charset="0"/>
              <a:buChar char="•"/>
            </a:pPr>
            <a:r>
              <a:rPr lang="de-AT" sz="825" i="1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</a:rPr>
              <a:t>…</a:t>
            </a:r>
          </a:p>
          <a:p>
            <a:pPr marL="171450" indent="-171450" defTabSz="1097280">
              <a:buFont typeface="Arial" panose="020B0604020202020204" pitchFamily="34" charset="0"/>
              <a:buChar char="•"/>
            </a:pPr>
            <a:r>
              <a:rPr lang="de-AT" sz="825" i="1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</a:rPr>
              <a:t>…</a:t>
            </a:r>
          </a:p>
          <a:p>
            <a:pPr marL="171450" indent="-171450" defTabSz="1097280">
              <a:buFont typeface="Arial" panose="020B0604020202020204" pitchFamily="34" charset="0"/>
              <a:buChar char="•"/>
            </a:pPr>
            <a:r>
              <a:rPr lang="de-AT" sz="825" i="1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</a:rPr>
              <a:t>…</a:t>
            </a:r>
            <a:endParaRPr lang="de-AT" sz="825" i="1" dirty="0">
              <a:solidFill>
                <a:srgbClr val="000000"/>
              </a:solidFill>
              <a:latin typeface="Montserrat"/>
              <a:ea typeface="Times New Roman" panose="02020603050405020304" pitchFamily="18" charset="0"/>
            </a:endParaRPr>
          </a:p>
          <a:p>
            <a:pPr defTabSz="1097280"/>
            <a:r>
              <a:rPr lang="en-GB" sz="825" i="1" dirty="0">
                <a:solidFill>
                  <a:srgbClr val="000000"/>
                </a:solidFill>
                <a:latin typeface="Verdana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AT" sz="825" i="1" dirty="0">
              <a:solidFill>
                <a:srgbClr val="000000"/>
              </a:solidFill>
              <a:latin typeface="Verdana"/>
              <a:ea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7455279" y="1898266"/>
            <a:ext cx="2590685" cy="185685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defTabSz="1097280"/>
            <a:endParaRPr lang="en-US" sz="1500" dirty="0">
              <a:solidFill>
                <a:srgbClr val="000000"/>
              </a:solidFill>
              <a:latin typeface="Montserrat"/>
              <a:ea typeface="Times New Roman" panose="02020603050405020304" pitchFamily="18" charset="0"/>
            </a:endParaRPr>
          </a:p>
          <a:p>
            <a:pPr defTabSz="1097280"/>
            <a:r>
              <a:rPr lang="bg-BG" sz="1500" b="1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</a:rPr>
              <a:t>Слаби страни</a:t>
            </a:r>
            <a:endParaRPr lang="en-US" sz="1620" dirty="0">
              <a:solidFill>
                <a:srgbClr val="000000"/>
              </a:solidFill>
              <a:latin typeface="Montserrat"/>
              <a:ea typeface="Times New Roman" panose="02020603050405020304" pitchFamily="18" charset="0"/>
            </a:endParaRPr>
          </a:p>
          <a:p>
            <a:pPr marL="128588" indent="-128588" defTabSz="1097280">
              <a:buFontTx/>
              <a:buChar char="-"/>
            </a:pPr>
            <a:endParaRPr lang="en-US" sz="788" dirty="0">
              <a:solidFill>
                <a:srgbClr val="000000"/>
              </a:solidFill>
              <a:latin typeface="Montserrat"/>
              <a:ea typeface="Times New Roman" panose="02020603050405020304" pitchFamily="18" charset="0"/>
            </a:endParaRPr>
          </a:p>
          <a:p>
            <a:pPr marL="171450" indent="-171450" defTabSz="1097280">
              <a:buFont typeface="Arial" panose="020B0604020202020204" pitchFamily="34" charset="0"/>
              <a:buChar char="•"/>
            </a:pPr>
            <a:r>
              <a:rPr lang="de-AT" sz="1000" i="1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</a:rPr>
              <a:t>…</a:t>
            </a:r>
          </a:p>
          <a:p>
            <a:pPr marL="171450" indent="-171450" defTabSz="1097280">
              <a:buFont typeface="Arial" panose="020B0604020202020204" pitchFamily="34" charset="0"/>
              <a:buChar char="•"/>
            </a:pPr>
            <a:r>
              <a:rPr lang="de-AT" sz="1000" i="1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</a:rPr>
              <a:t>…</a:t>
            </a:r>
          </a:p>
          <a:p>
            <a:pPr marL="171450" indent="-171450" defTabSz="1097280">
              <a:buFont typeface="Arial" panose="020B0604020202020204" pitchFamily="34" charset="0"/>
              <a:buChar char="•"/>
            </a:pPr>
            <a:r>
              <a:rPr lang="de-AT" sz="1000" i="1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</a:rPr>
              <a:t>…</a:t>
            </a:r>
          </a:p>
        </p:txBody>
      </p:sp>
      <p:sp>
        <p:nvSpPr>
          <p:cNvPr id="16" name="Rechteck 15"/>
          <p:cNvSpPr/>
          <p:nvPr/>
        </p:nvSpPr>
        <p:spPr>
          <a:xfrm>
            <a:off x="7514126" y="4342809"/>
            <a:ext cx="2473906" cy="145784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defTabSz="1097280"/>
            <a:r>
              <a:rPr lang="bg-BG" sz="1500" b="1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</a:rPr>
              <a:t>Опасности</a:t>
            </a:r>
            <a:endParaRPr lang="en-US" sz="1620" dirty="0">
              <a:solidFill>
                <a:srgbClr val="000000"/>
              </a:solidFill>
              <a:latin typeface="Montserrat"/>
              <a:ea typeface="Times New Roman" panose="02020603050405020304" pitchFamily="18" charset="0"/>
            </a:endParaRPr>
          </a:p>
          <a:p>
            <a:pPr marL="128588" indent="-128588" defTabSz="1097280">
              <a:buFontTx/>
              <a:buChar char="-"/>
            </a:pPr>
            <a:endParaRPr lang="en-US" sz="975" dirty="0">
              <a:solidFill>
                <a:srgbClr val="000000"/>
              </a:solidFill>
              <a:latin typeface="Montserrat"/>
              <a:ea typeface="Times New Roman" panose="02020603050405020304" pitchFamily="18" charset="0"/>
            </a:endParaRPr>
          </a:p>
          <a:p>
            <a:pPr marL="171450" indent="-171450" defTabSz="1097280">
              <a:buFont typeface="Arial" panose="020B0604020202020204" pitchFamily="34" charset="0"/>
              <a:buChar char="•"/>
            </a:pPr>
            <a:r>
              <a:rPr lang="de-AT" sz="1000" i="1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</a:rPr>
              <a:t>…</a:t>
            </a:r>
          </a:p>
          <a:p>
            <a:pPr marL="171450" indent="-171450" defTabSz="1097280">
              <a:buFont typeface="Arial" panose="020B0604020202020204" pitchFamily="34" charset="0"/>
              <a:buChar char="•"/>
            </a:pPr>
            <a:r>
              <a:rPr lang="de-AT" sz="1000" i="1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</a:rPr>
              <a:t>…</a:t>
            </a:r>
          </a:p>
          <a:p>
            <a:pPr marL="171450" indent="-171450" defTabSz="1097280">
              <a:buFont typeface="Arial" panose="020B0604020202020204" pitchFamily="34" charset="0"/>
              <a:buChar char="•"/>
            </a:pPr>
            <a:r>
              <a:rPr lang="de-AT" sz="1000" i="1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</a:rPr>
              <a:t>…</a:t>
            </a:r>
          </a:p>
          <a:p>
            <a:pPr defTabSz="1097280"/>
            <a:endParaRPr lang="en-US" sz="975" dirty="0">
              <a:solidFill>
                <a:srgbClr val="000000"/>
              </a:solidFill>
              <a:latin typeface="Montserrat"/>
              <a:ea typeface="Times New Roman" panose="02020603050405020304" pitchFamily="18" charset="0"/>
            </a:endParaRPr>
          </a:p>
          <a:p>
            <a:pPr defTabSz="1097280"/>
            <a:endParaRPr lang="en-US" sz="975" dirty="0">
              <a:solidFill>
                <a:srgbClr val="000000"/>
              </a:solidFill>
              <a:latin typeface="Montserrat"/>
              <a:ea typeface="Times New Roman" panose="02020603050405020304" pitchFamily="18" charset="0"/>
            </a:endParaRPr>
          </a:p>
          <a:p>
            <a:pPr marL="128588" indent="-128588" defTabSz="1097280">
              <a:buFontTx/>
              <a:buChar char="-"/>
            </a:pPr>
            <a:endParaRPr lang="en-US" sz="975" dirty="0">
              <a:solidFill>
                <a:srgbClr val="000000"/>
              </a:solidFill>
              <a:latin typeface="Montserrat"/>
              <a:ea typeface="Times New Roman" panose="02020603050405020304" pitchFamily="18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2621039" y="4344054"/>
            <a:ext cx="2251811" cy="1355355"/>
          </a:xfrm>
          <a:prstGeom prst="rect">
            <a:avLst/>
          </a:prstGeom>
          <a:ln>
            <a:noFill/>
          </a:ln>
        </p:spPr>
        <p:txBody>
          <a:bodyPr wrap="square">
            <a:noAutofit/>
          </a:bodyPr>
          <a:lstStyle/>
          <a:p>
            <a:pPr defTabSz="1097280"/>
            <a:r>
              <a:rPr lang="bg-BG" sz="1500" b="1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</a:rPr>
              <a:t>Възможности</a:t>
            </a:r>
            <a:endParaRPr lang="en-US" sz="1620" dirty="0">
              <a:solidFill>
                <a:srgbClr val="000000"/>
              </a:solidFill>
              <a:latin typeface="Montserrat"/>
              <a:ea typeface="Times New Roman" panose="02020603050405020304" pitchFamily="18" charset="0"/>
            </a:endParaRPr>
          </a:p>
          <a:p>
            <a:pPr marL="128588" indent="-128588" defTabSz="1097280">
              <a:buFontTx/>
              <a:buChar char="-"/>
            </a:pPr>
            <a:endParaRPr lang="en-US" sz="975" dirty="0">
              <a:solidFill>
                <a:srgbClr val="000000"/>
              </a:solidFill>
              <a:latin typeface="Montserrat"/>
              <a:ea typeface="Times New Roman" panose="02020603050405020304" pitchFamily="18" charset="0"/>
            </a:endParaRPr>
          </a:p>
          <a:p>
            <a:pPr marL="171450" indent="-171450" defTabSz="1097280">
              <a:buFont typeface="Arial" panose="020B0604020202020204" pitchFamily="34" charset="0"/>
              <a:buChar char="•"/>
            </a:pPr>
            <a:r>
              <a:rPr lang="de-AT" sz="1000" i="1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</a:rPr>
              <a:t>…</a:t>
            </a:r>
          </a:p>
          <a:p>
            <a:pPr marL="171450" indent="-171450" defTabSz="1097280">
              <a:buFont typeface="Arial" panose="020B0604020202020204" pitchFamily="34" charset="0"/>
              <a:buChar char="•"/>
            </a:pPr>
            <a:r>
              <a:rPr lang="de-AT" sz="1000" i="1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</a:rPr>
              <a:t>…</a:t>
            </a:r>
          </a:p>
          <a:p>
            <a:pPr marL="171450" indent="-171450" defTabSz="1097280">
              <a:buFont typeface="Arial" panose="020B0604020202020204" pitchFamily="34" charset="0"/>
              <a:buChar char="•"/>
            </a:pPr>
            <a:r>
              <a:rPr lang="de-AT" sz="1000" i="1" dirty="0">
                <a:solidFill>
                  <a:srgbClr val="000000"/>
                </a:solidFill>
                <a:latin typeface="Montserrat"/>
                <a:ea typeface="Times New Roman" panose="02020603050405020304" pitchFamily="18" charset="0"/>
              </a:rPr>
              <a:t>…</a:t>
            </a:r>
          </a:p>
        </p:txBody>
      </p:sp>
      <p:sp>
        <p:nvSpPr>
          <p:cNvPr id="18" name="Titel 4"/>
          <p:cNvSpPr>
            <a:spLocks noGrp="1"/>
          </p:cNvSpPr>
          <p:nvPr>
            <p:ph type="title"/>
          </p:nvPr>
        </p:nvSpPr>
        <p:spPr>
          <a:xfrm>
            <a:off x="1986408" y="167640"/>
            <a:ext cx="6646730" cy="1084586"/>
          </a:xfrm>
        </p:spPr>
        <p:txBody>
          <a:bodyPr/>
          <a:lstStyle/>
          <a:p>
            <a:r>
              <a:rPr lang="bg-BG" i="1" noProof="0" dirty="0" smtClean="0"/>
              <a:t>Моят проект</a:t>
            </a:r>
            <a:r>
              <a:rPr lang="en-GB" i="1" noProof="0" dirty="0" smtClean="0"/>
              <a:t>:</a:t>
            </a:r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bg-BG" noProof="0" dirty="0" smtClean="0"/>
              <a:t>Шансове и рискове</a:t>
            </a:r>
            <a:endParaRPr lang="en-GB" noProof="0" dirty="0"/>
          </a:p>
        </p:txBody>
      </p:sp>
      <p:pic>
        <p:nvPicPr>
          <p:cNvPr id="19" name="Grafik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5753" y="243112"/>
            <a:ext cx="840017" cy="84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3642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U 4:3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Musterpräsentation 4x3 [Schreibgeschützt]" id="{9997B9F5-8ACD-42BB-BEBC-3249A4D79116}" vid="{29ED2E11-3DBD-4EEC-9F57-00DBCC414F0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218</Words>
  <Application>Microsoft Office PowerPoint</Application>
  <PresentationFormat>Breitbild</PresentationFormat>
  <Paragraphs>55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3" baseType="lpstr">
      <vt:lpstr>Arial</vt:lpstr>
      <vt:lpstr>Calibri</vt:lpstr>
      <vt:lpstr>Cambria</vt:lpstr>
      <vt:lpstr>Georgia</vt:lpstr>
      <vt:lpstr>Montserrat</vt:lpstr>
      <vt:lpstr>Montserrat Light</vt:lpstr>
      <vt:lpstr>Times New Roman</vt:lpstr>
      <vt:lpstr>Verdana</vt:lpstr>
      <vt:lpstr>Wingdings</vt:lpstr>
      <vt:lpstr>WU 4:3</vt:lpstr>
      <vt:lpstr>Шансове и рискове</vt:lpstr>
      <vt:lpstr>Шансове и рискове</vt:lpstr>
      <vt:lpstr>Моят проект: Шансове и рискове</vt:lpstr>
    </vt:vector>
  </TitlesOfParts>
  <Company>WU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Изпълнение</dc:title>
  <dc:creator>Seiler, Alexander</dc:creator>
  <cp:lastModifiedBy>Seiler, Alexander</cp:lastModifiedBy>
  <cp:revision>3</cp:revision>
  <dcterms:created xsi:type="dcterms:W3CDTF">2021-09-09T10:03:17Z</dcterms:created>
  <dcterms:modified xsi:type="dcterms:W3CDTF">2021-09-09T10:28:48Z</dcterms:modified>
</cp:coreProperties>
</file>